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466" r:id="rId3"/>
    <p:sldId id="465" r:id="rId4"/>
    <p:sldId id="463" r:id="rId5"/>
    <p:sldId id="480" r:id="rId6"/>
    <p:sldId id="459" r:id="rId7"/>
    <p:sldId id="467" r:id="rId8"/>
    <p:sldId id="469" r:id="rId9"/>
    <p:sldId id="470" r:id="rId10"/>
    <p:sldId id="471" r:id="rId11"/>
    <p:sldId id="479" r:id="rId12"/>
    <p:sldId id="473" r:id="rId13"/>
    <p:sldId id="478" r:id="rId14"/>
    <p:sldId id="472" r:id="rId15"/>
    <p:sldId id="476" r:id="rId16"/>
    <p:sldId id="477" r:id="rId17"/>
    <p:sldId id="475" r:id="rId18"/>
    <p:sldId id="457" r:id="rId19"/>
    <p:sldId id="45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3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959D7"/>
    <a:srgbClr val="C55A11"/>
    <a:srgbClr val="A6BBCF"/>
    <a:srgbClr val="294573"/>
    <a:srgbClr val="400080"/>
    <a:srgbClr val="302253"/>
    <a:srgbClr val="321C54"/>
    <a:srgbClr val="7BBF62"/>
    <a:srgbClr val="417E2F"/>
    <a:srgbClr val="261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4" autoAdjust="0"/>
    <p:restoredTop sz="79167" autoAdjust="0"/>
  </p:normalViewPr>
  <p:slideViewPr>
    <p:cSldViewPr snapToGrid="0">
      <p:cViewPr>
        <p:scale>
          <a:sx n="66" d="100"/>
          <a:sy n="66" d="100"/>
        </p:scale>
        <p:origin x="738" y="294"/>
      </p:cViewPr>
      <p:guideLst>
        <p:guide orient="horz" pos="3884"/>
        <p:guide pos="332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1838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49BC3-E39C-45B2-ABBF-39A3FA3DA7EE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FA15E-13A6-4E1C-9F03-2D6A79C584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5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AEFCB-3F38-4EB1-A135-91AA430E5BCA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63885-A522-4D9E-A53F-1BA2C391C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32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18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5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01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900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202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917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More details at poster session, thank you.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848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>
              <a:ea typeface="黑体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572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>
              <a:ea typeface="黑体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493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340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32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258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842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852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3885-A522-4D9E-A53F-1BA2C391CF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9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2916"/>
            <a:ext cx="12192000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12192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C84DF2-B77C-4665-A290-12451BC526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238"/>
            <a:ext cx="12192000" cy="13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3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5" y="298450"/>
            <a:ext cx="5663429" cy="64293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5" y="1022353"/>
            <a:ext cx="11501967" cy="557213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714567" y="-36512"/>
            <a:ext cx="1454151" cy="307975"/>
          </a:xfrm>
          <a:prstGeom prst="rect">
            <a:avLst/>
          </a:prstGeom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altLang="zh-CN" sz="1800" b="1" kern="1200" spc="50">
                <a:ln w="11430"/>
                <a:solidFill>
                  <a:schemeClr val="tx1"/>
                </a:solidFill>
                <a:effectLst/>
                <a:latin typeface="+mn-lt"/>
                <a:ea typeface="华文行楷" pitchFamily="2" charset="-122"/>
                <a:cs typeface="+mn-cs"/>
              </a:defRPr>
            </a:lvl1pPr>
          </a:lstStyle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299158DA-E27D-43A5-8FC6-FD342AA4B8F5}"/>
              </a:ext>
            </a:extLst>
          </p:cNvPr>
          <p:cNvSpPr txBox="1">
            <a:spLocks/>
          </p:cNvSpPr>
          <p:nvPr userDrawn="1"/>
        </p:nvSpPr>
        <p:spPr>
          <a:xfrm>
            <a:off x="10737849" y="6550025"/>
            <a:ext cx="1454151" cy="307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altLang="zh-CN" sz="1800" b="1" kern="1200" spc="50">
                <a:ln w="11430"/>
                <a:solidFill>
                  <a:schemeClr val="tx1"/>
                </a:solidFill>
                <a:effectLst/>
                <a:latin typeface="+mn-lt"/>
                <a:ea typeface="华文行楷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P5B-02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6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CM Multimedia 2015 Logo and Home Link">
            <a:extLst>
              <a:ext uri="{FF2B5EF4-FFF2-40B4-BE49-F238E27FC236}">
                <a16:creationId xmlns:a16="http://schemas.microsoft.com/office/drawing/2014/main" id="{6D08D4CF-17E2-469D-848E-2F34FD97A4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0" y="152400"/>
            <a:ext cx="2044700" cy="8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6A68C-18D5-4D53-A63D-599F46411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7849" y="6550025"/>
            <a:ext cx="1454151" cy="307975"/>
          </a:xfrm>
          <a:prstGeom prst="rect">
            <a:avLst/>
          </a:prstGeom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altLang="zh-CN" sz="1800" b="1" kern="1200" spc="50">
                <a:ln w="11430"/>
                <a:solidFill>
                  <a:schemeClr val="tx1"/>
                </a:solidFill>
                <a:effectLst/>
                <a:latin typeface="+mn-lt"/>
                <a:ea typeface="华文行楷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P5B-02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006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FFCC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2" charset="-122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FF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5"/>
        </a:buBlip>
        <a:defRPr sz="21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chemeClr val="bg2"/>
          </a:solidFill>
          <a:latin typeface="+mn-lt"/>
          <a:ea typeface="+mj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宋体" pitchFamily="2" charset="-122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宋体" pitchFamily="2" charset="-122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12" Type="http://schemas.openxmlformats.org/officeDocument/2006/relationships/image" Target="../media/image6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hyperlink" Target="http://cvteam.net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eg"/><Relationship Id="rId4" Type="http://schemas.openxmlformats.org/officeDocument/2006/relationships/image" Target="../media/image26.JP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eg"/><Relationship Id="rId9" Type="http://schemas.openxmlformats.org/officeDocument/2006/relationships/image" Target="../media/image3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1756393"/>
            <a:ext cx="12192000" cy="167957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Cross-Reference Stitching Quality Assessment 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en-US" altLang="zh-CN" sz="4400" dirty="0">
                <a:solidFill>
                  <a:schemeClr val="tx1"/>
                </a:solidFill>
              </a:rPr>
              <a:t>for 360</a:t>
            </a:r>
            <a:r>
              <a:rPr lang="en-US" altLang="zh-CN" sz="5400" baseline="30000" dirty="0">
                <a:solidFill>
                  <a:schemeClr val="tx1"/>
                </a:solidFill>
              </a:rPr>
              <a:t>◦</a:t>
            </a:r>
            <a:r>
              <a:rPr lang="en-US" altLang="zh-CN" sz="4400" dirty="0">
                <a:solidFill>
                  <a:schemeClr val="tx1"/>
                </a:solidFill>
              </a:rPr>
              <a:t> Omnidirectional Images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0" y="3542168"/>
            <a:ext cx="12192000" cy="582612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zh-CN" sz="2800" dirty="0"/>
              <a:t>Jia Li</a:t>
            </a:r>
            <a:r>
              <a:rPr lang="en-US" altLang="zh-CN" sz="2800" baseline="30000" dirty="0"/>
              <a:t>1,2,3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Kaiwen</a:t>
            </a:r>
            <a:r>
              <a:rPr lang="en-US" altLang="zh-CN" sz="2800" dirty="0"/>
              <a:t> Yu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Yifan</a:t>
            </a:r>
            <a:r>
              <a:rPr lang="en-US" altLang="zh-CN" sz="2800" dirty="0"/>
              <a:t> Zhao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Yu Zhang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Long Xu</a:t>
            </a:r>
            <a:r>
              <a:rPr lang="en-US" altLang="zh-CN" sz="2800" baseline="30000" dirty="0"/>
              <a:t>2</a:t>
            </a:r>
          </a:p>
        </p:txBody>
      </p:sp>
      <p:sp>
        <p:nvSpPr>
          <p:cNvPr id="7" name="副标题 2"/>
          <p:cNvSpPr txBox="1">
            <a:spLocks/>
          </p:cNvSpPr>
          <p:nvPr/>
        </p:nvSpPr>
        <p:spPr bwMode="auto">
          <a:xfrm>
            <a:off x="-70338" y="4366348"/>
            <a:ext cx="12262338" cy="14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bg2"/>
                </a:solidFill>
                <a:latin typeface="+mn-lt"/>
                <a:ea typeface="+mj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altLang="zh-CN" sz="2400" kern="0" baseline="30000" dirty="0"/>
              <a:t>1</a:t>
            </a:r>
            <a:r>
              <a:rPr lang="en-US" altLang="zh-CN" sz="2400" kern="0" dirty="0"/>
              <a:t>State Key Laboratory of Virtual Reality,</a:t>
            </a:r>
            <a:r>
              <a:rPr lang="zh-CN" altLang="en-US" sz="2400" kern="0" dirty="0"/>
              <a:t> </a:t>
            </a:r>
            <a:r>
              <a:rPr lang="en-US" altLang="zh-CN" sz="2400" kern="0" dirty="0" err="1"/>
              <a:t>Beihang</a:t>
            </a:r>
            <a:r>
              <a:rPr lang="en-US" altLang="zh-CN" sz="2400" kern="0" dirty="0"/>
              <a:t> University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altLang="zh-CN" sz="2400" kern="0" baseline="30000" dirty="0"/>
              <a:t>2</a:t>
            </a:r>
            <a:r>
              <a:rPr lang="en-US" altLang="zh-CN" sz="2400" kern="0" dirty="0"/>
              <a:t>National Astronomical Observatories, Chinese Academy of Sciences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altLang="zh-CN" sz="2400" kern="0" baseline="30000" dirty="0"/>
              <a:t>3</a:t>
            </a:r>
            <a:r>
              <a:rPr lang="en-US" altLang="zh-CN" sz="2400" kern="0" dirty="0"/>
              <a:t>Beijing Advanced Innovation Center for Big Data and Brain Computing, </a:t>
            </a:r>
            <a:r>
              <a:rPr lang="en-US" altLang="zh-CN" sz="2400" kern="0" dirty="0" err="1"/>
              <a:t>Beihang</a:t>
            </a:r>
            <a:r>
              <a:rPr lang="en-US" altLang="zh-CN" sz="2400" kern="0" dirty="0"/>
              <a:t> Univ.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E5E184-C302-4308-8747-5FD35F2F1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2" y="256871"/>
            <a:ext cx="1383350" cy="1384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91455F-1E70-4A3C-9A34-D84B17DE3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299" y="-1053285"/>
            <a:ext cx="3375939" cy="779011"/>
          </a:xfrm>
          <a:prstGeom prst="rect">
            <a:avLst/>
          </a:prstGeom>
        </p:spPr>
      </p:pic>
      <p:pic>
        <p:nvPicPr>
          <p:cNvPr id="8" name="Picture 2" descr="ACM Multimedia 2015 Logo and Home Link">
            <a:extLst>
              <a:ext uri="{FF2B5EF4-FFF2-40B4-BE49-F238E27FC236}">
                <a16:creationId xmlns:a16="http://schemas.microsoft.com/office/drawing/2014/main" id="{B15F0337-721B-456A-8355-9340C752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98" y="340603"/>
            <a:ext cx="2859645" cy="114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33BE797-BC40-4CD4-9DF5-935951C6D6EE}"/>
              </a:ext>
            </a:extLst>
          </p:cNvPr>
          <p:cNvSpPr/>
          <p:nvPr/>
        </p:nvSpPr>
        <p:spPr>
          <a:xfrm>
            <a:off x="10970191" y="-58920"/>
            <a:ext cx="12218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kern="0" dirty="0"/>
              <a:t>P5B-02</a:t>
            </a:r>
            <a:endParaRPr lang="zh-CN" altLang="en-US" sz="2600" b="1" kern="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4B4DB1-BF27-468E-A23B-C385ADEC634C}"/>
              </a:ext>
            </a:extLst>
          </p:cNvPr>
          <p:cNvSpPr/>
          <p:nvPr/>
        </p:nvSpPr>
        <p:spPr>
          <a:xfrm>
            <a:off x="8045684" y="1394377"/>
            <a:ext cx="313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cap="all" dirty="0">
                <a:solidFill>
                  <a:srgbClr val="0573B4"/>
                </a:solidFill>
                <a:latin typeface="Raleway"/>
              </a:rPr>
              <a:t>ACM</a:t>
            </a:r>
            <a:r>
              <a:rPr lang="en-US" altLang="zh-CN" sz="2400" cap="all" dirty="0">
                <a:solidFill>
                  <a:srgbClr val="444444"/>
                </a:solidFill>
                <a:latin typeface="Raleway"/>
              </a:rPr>
              <a:t>MULTIMEDIA 2019</a:t>
            </a:r>
            <a:endParaRPr lang="en-US" altLang="zh-CN" sz="2400" i="0" cap="all" dirty="0">
              <a:solidFill>
                <a:srgbClr val="444444"/>
              </a:solidFill>
              <a:effectLst/>
              <a:latin typeface="Raleway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4F064E-7F1A-4F15-ABCE-467E11FB9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29"/>
          <a:stretch/>
        </p:blipFill>
        <p:spPr bwMode="auto">
          <a:xfrm>
            <a:off x="1824038" y="380810"/>
            <a:ext cx="1643062" cy="10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92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ACCB8-3194-4102-AA72-A9626AC9C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05C1ECF3-F672-46F9-9F4C-22699EE33548}"/>
              </a:ext>
            </a:extLst>
          </p:cNvPr>
          <p:cNvSpPr/>
          <p:nvPr/>
        </p:nvSpPr>
        <p:spPr>
          <a:xfrm>
            <a:off x="286026" y="325212"/>
            <a:ext cx="1895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Method</a:t>
            </a:r>
          </a:p>
        </p:txBody>
      </p:sp>
      <p:sp>
        <p:nvSpPr>
          <p:cNvPr id="401" name="矩形 400">
            <a:extLst>
              <a:ext uri="{FF2B5EF4-FFF2-40B4-BE49-F238E27FC236}">
                <a16:creationId xmlns:a16="http://schemas.microsoft.com/office/drawing/2014/main" id="{2770CA3E-E047-4908-852F-A70E8AA56018}"/>
              </a:ext>
            </a:extLst>
          </p:cNvPr>
          <p:cNvSpPr/>
          <p:nvPr/>
        </p:nvSpPr>
        <p:spPr>
          <a:xfrm>
            <a:off x="286027" y="1017815"/>
            <a:ext cx="7118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Local</a:t>
            </a:r>
            <a:r>
              <a:rPr lang="en-US" altLang="zh-CN" sz="2800" b="1" dirty="0"/>
              <a:t> indicators: Focus on </a:t>
            </a:r>
            <a:r>
              <a:rPr lang="en-US" altLang="zh-CN" sz="2800" b="1" dirty="0">
                <a:solidFill>
                  <a:srgbClr val="FF0000"/>
                </a:solidFill>
              </a:rPr>
              <a:t>Stitching Region 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FEA16A-C8B8-4717-8AE3-40436FD0D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32" y="2381750"/>
            <a:ext cx="6735965" cy="381201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D314856-94AA-4FBF-AF6B-A330920FE981}"/>
              </a:ext>
            </a:extLst>
          </p:cNvPr>
          <p:cNvSpPr txBox="1"/>
          <p:nvPr/>
        </p:nvSpPr>
        <p:spPr>
          <a:xfrm>
            <a:off x="286025" y="1474554"/>
            <a:ext cx="10737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strategy: sampled 8×8 patches around the stitching region with normal distribution.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C166A48-AE82-4B4B-86EE-5E1F66D41873}"/>
              </a:ext>
            </a:extLst>
          </p:cNvPr>
          <p:cNvSpPr/>
          <p:nvPr/>
        </p:nvSpPr>
        <p:spPr>
          <a:xfrm>
            <a:off x="8729285" y="3169503"/>
            <a:ext cx="3053775" cy="166199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72000" tIns="0" rIns="72000" bIns="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Near stitching seam: Dense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Far from stitching seam: Sparse sampling</a:t>
            </a:r>
          </a:p>
        </p:txBody>
      </p:sp>
    </p:spTree>
    <p:extLst>
      <p:ext uri="{BB962C8B-B14F-4D97-AF65-F5344CB8AC3E}">
        <p14:creationId xmlns:p14="http://schemas.microsoft.com/office/powerpoint/2010/main" val="87690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ACCB8-3194-4102-AA72-A9626AC9C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05C1ECF3-F672-46F9-9F4C-22699EE33548}"/>
              </a:ext>
            </a:extLst>
          </p:cNvPr>
          <p:cNvSpPr/>
          <p:nvPr/>
        </p:nvSpPr>
        <p:spPr>
          <a:xfrm>
            <a:off x="286026" y="325212"/>
            <a:ext cx="1895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Method</a:t>
            </a:r>
          </a:p>
        </p:txBody>
      </p:sp>
      <p:sp>
        <p:nvSpPr>
          <p:cNvPr id="401" name="矩形 400">
            <a:extLst>
              <a:ext uri="{FF2B5EF4-FFF2-40B4-BE49-F238E27FC236}">
                <a16:creationId xmlns:a16="http://schemas.microsoft.com/office/drawing/2014/main" id="{2770CA3E-E047-4908-852F-A70E8AA56018}"/>
              </a:ext>
            </a:extLst>
          </p:cNvPr>
          <p:cNvSpPr/>
          <p:nvPr/>
        </p:nvSpPr>
        <p:spPr>
          <a:xfrm>
            <a:off x="286027" y="1017815"/>
            <a:ext cx="7118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Local</a:t>
            </a:r>
            <a:r>
              <a:rPr lang="en-US" altLang="zh-CN" sz="2800" b="1" dirty="0"/>
              <a:t> indicators: Focus on </a:t>
            </a:r>
            <a:r>
              <a:rPr lang="en-US" altLang="zh-CN" sz="2800" b="1" dirty="0">
                <a:solidFill>
                  <a:srgbClr val="FF0000"/>
                </a:solidFill>
              </a:rPr>
              <a:t>Stitching Region 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C91C91-A1F4-44A2-AB3B-25F2EE2EE7B7}"/>
              </a:ext>
            </a:extLst>
          </p:cNvPr>
          <p:cNvSpPr txBox="1"/>
          <p:nvPr/>
        </p:nvSpPr>
        <p:spPr>
          <a:xfrm>
            <a:off x="491212" y="1560688"/>
            <a:ext cx="407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feature</a:t>
            </a:r>
          </a:p>
        </p:txBody>
      </p:sp>
      <p:pic>
        <p:nvPicPr>
          <p:cNvPr id="15" name="图片 14" descr="histogram">
            <a:extLst>
              <a:ext uri="{FF2B5EF4-FFF2-40B4-BE49-F238E27FC236}">
                <a16:creationId xmlns:a16="http://schemas.microsoft.com/office/drawing/2014/main" id="{2A458B64-9105-407B-B6AF-63A2572F3B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75" b="10175"/>
          <a:stretch>
            <a:fillRect/>
          </a:stretch>
        </p:blipFill>
        <p:spPr>
          <a:xfrm>
            <a:off x="953493" y="2213547"/>
            <a:ext cx="4457919" cy="599398"/>
          </a:xfrm>
          <a:prstGeom prst="rect">
            <a:avLst/>
          </a:prstGeom>
        </p:spPr>
      </p:pic>
      <p:pic>
        <p:nvPicPr>
          <p:cNvPr id="16" name="图片 15" descr="sparse-1">
            <a:extLst>
              <a:ext uri="{FF2B5EF4-FFF2-40B4-BE49-F238E27FC236}">
                <a16:creationId xmlns:a16="http://schemas.microsoft.com/office/drawing/2014/main" id="{A3D6AC52-4EFF-42F0-80D8-055415262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13" y="4616838"/>
            <a:ext cx="3937000" cy="60905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488BFA4-9C86-44BD-A354-3373AA40CAF4}"/>
              </a:ext>
            </a:extLst>
          </p:cNvPr>
          <p:cNvSpPr txBox="1"/>
          <p:nvPr/>
        </p:nvSpPr>
        <p:spPr>
          <a:xfrm>
            <a:off x="491213" y="2869804"/>
            <a:ext cx="316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Perceptual hash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4ADD81-C439-4BC8-AF8A-2728037A683E}"/>
              </a:ext>
            </a:extLst>
          </p:cNvPr>
          <p:cNvSpPr txBox="1"/>
          <p:nvPr/>
        </p:nvSpPr>
        <p:spPr>
          <a:xfrm>
            <a:off x="472410" y="4052814"/>
            <a:ext cx="4071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reconstruction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DDD228-7A85-464E-ABF0-DF262E611A14}"/>
              </a:ext>
            </a:extLst>
          </p:cNvPr>
          <p:cNvSpPr txBox="1"/>
          <p:nvPr/>
        </p:nvSpPr>
        <p:spPr>
          <a:xfrm>
            <a:off x="953493" y="3344928"/>
            <a:ext cx="5015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distance of stitching region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3E2F72-6935-4B0D-81AB-CA64BD188A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77" r="24024" b="50000"/>
          <a:stretch/>
        </p:blipFill>
        <p:spPr>
          <a:xfrm>
            <a:off x="1032813" y="5200105"/>
            <a:ext cx="2035533" cy="8046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96F2AD-3959-4520-909C-649CD2E8EA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23" t="54226" r="10610"/>
          <a:stretch/>
        </p:blipFill>
        <p:spPr>
          <a:xfrm>
            <a:off x="1032813" y="5929519"/>
            <a:ext cx="3130500" cy="7366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0380E96-768C-4073-BA1E-29A4604DF7C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" t="9969" r="9086" b="5044"/>
          <a:stretch/>
        </p:blipFill>
        <p:spPr>
          <a:xfrm>
            <a:off x="6121440" y="1821459"/>
            <a:ext cx="2847276" cy="181375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93263DA-D2DF-417F-973E-35D192A58449}"/>
              </a:ext>
            </a:extLst>
          </p:cNvPr>
          <p:cNvGrpSpPr/>
          <p:nvPr/>
        </p:nvGrpSpPr>
        <p:grpSpPr>
          <a:xfrm>
            <a:off x="6450083" y="1443260"/>
            <a:ext cx="5543173" cy="2666274"/>
            <a:chOff x="6450083" y="1443260"/>
            <a:chExt cx="5543173" cy="266627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E020A96-A768-4381-A4F0-0806A2156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2" t="10251" r="7697" b="6774"/>
            <a:stretch/>
          </p:blipFill>
          <p:spPr>
            <a:xfrm>
              <a:off x="9059319" y="1821459"/>
              <a:ext cx="2933937" cy="1796662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1F3E7D-F3B4-4469-9336-E16E18836583}"/>
                </a:ext>
              </a:extLst>
            </p:cNvPr>
            <p:cNvSpPr/>
            <p:nvPr/>
          </p:nvSpPr>
          <p:spPr>
            <a:xfrm>
              <a:off x="7404100" y="1443260"/>
              <a:ext cx="3578428" cy="46166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Histogram feature difference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2D6ACAD-AF0B-42FD-A848-2481B2604CBC}"/>
                </a:ext>
              </a:extLst>
            </p:cNvPr>
            <p:cNvSpPr/>
            <p:nvPr/>
          </p:nvSpPr>
          <p:spPr>
            <a:xfrm>
              <a:off x="6450083" y="3647868"/>
              <a:ext cx="2518633" cy="46166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Stitching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5E4E9D-8F2F-4929-AB99-CA3E1B0BB4B1}"/>
                </a:ext>
              </a:extLst>
            </p:cNvPr>
            <p:cNvSpPr/>
            <p:nvPr/>
          </p:nvSpPr>
          <p:spPr>
            <a:xfrm>
              <a:off x="9449800" y="3602142"/>
              <a:ext cx="2414729" cy="46166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Reference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98DFA727-BB94-48E9-B547-86506B99C680}"/>
              </a:ext>
            </a:extLst>
          </p:cNvPr>
          <p:cNvSpPr/>
          <p:nvPr/>
        </p:nvSpPr>
        <p:spPr>
          <a:xfrm>
            <a:off x="5739320" y="4616838"/>
            <a:ext cx="6287668" cy="97035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Sparse Reconstruction Similarity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Sampled patches are adopted to construct dictionary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minimum vector that used by stitched image to reconstruct the reference ground truth.</a:t>
            </a:r>
          </a:p>
        </p:txBody>
      </p:sp>
    </p:spTree>
    <p:extLst>
      <p:ext uri="{BB962C8B-B14F-4D97-AF65-F5344CB8AC3E}">
        <p14:creationId xmlns:p14="http://schemas.microsoft.com/office/powerpoint/2010/main" val="252922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ACCB8-3194-4102-AA72-A9626AC9C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05C1ECF3-F672-46F9-9F4C-22699EE33548}"/>
              </a:ext>
            </a:extLst>
          </p:cNvPr>
          <p:cNvSpPr/>
          <p:nvPr/>
        </p:nvSpPr>
        <p:spPr>
          <a:xfrm>
            <a:off x="286026" y="325212"/>
            <a:ext cx="1895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Method</a:t>
            </a:r>
          </a:p>
        </p:txBody>
      </p:sp>
      <p:sp>
        <p:nvSpPr>
          <p:cNvPr id="401" name="矩形 400">
            <a:extLst>
              <a:ext uri="{FF2B5EF4-FFF2-40B4-BE49-F238E27FC236}">
                <a16:creationId xmlns:a16="http://schemas.microsoft.com/office/drawing/2014/main" id="{2770CA3E-E047-4908-852F-A70E8AA56018}"/>
              </a:ext>
            </a:extLst>
          </p:cNvPr>
          <p:cNvSpPr/>
          <p:nvPr/>
        </p:nvSpPr>
        <p:spPr>
          <a:xfrm>
            <a:off x="286027" y="1027543"/>
            <a:ext cx="11619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Global</a:t>
            </a:r>
            <a:r>
              <a:rPr lang="en-US" altLang="zh-CN" sz="2800" b="1" dirty="0"/>
              <a:t> indicators: Focus on </a:t>
            </a:r>
            <a:r>
              <a:rPr lang="en-US" altLang="zh-CN" sz="2800" b="1" dirty="0">
                <a:solidFill>
                  <a:srgbClr val="FF0000"/>
                </a:solidFill>
              </a:rPr>
              <a:t>whole</a:t>
            </a:r>
            <a:r>
              <a:rPr lang="en-US" altLang="zh-CN" sz="2800" b="1" dirty="0"/>
              <a:t> Image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B4A4D0-5506-465D-A0BC-B17DB0206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6"/>
          <a:stretch/>
        </p:blipFill>
        <p:spPr>
          <a:xfrm>
            <a:off x="1041399" y="2728592"/>
            <a:ext cx="2717800" cy="71365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C4DBF96-3C92-4AD8-B2B9-1E709F418430}"/>
              </a:ext>
            </a:extLst>
          </p:cNvPr>
          <p:cNvSpPr txBox="1"/>
          <p:nvPr/>
        </p:nvSpPr>
        <p:spPr>
          <a:xfrm>
            <a:off x="491212" y="1691319"/>
            <a:ext cx="407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difference: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40DE18-5975-4F89-BAD9-B84AEFB057A4}"/>
              </a:ext>
            </a:extLst>
          </p:cNvPr>
          <p:cNvSpPr txBox="1"/>
          <p:nvPr/>
        </p:nvSpPr>
        <p:spPr>
          <a:xfrm>
            <a:off x="473572" y="3390255"/>
            <a:ext cx="316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Blind Zone: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FC3D4-3AE2-4E5A-9DBA-5135A84DC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0"/>
          <a:stretch/>
        </p:blipFill>
        <p:spPr>
          <a:xfrm>
            <a:off x="1041399" y="4140295"/>
            <a:ext cx="3009901" cy="80895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21EA0C63-6115-40F1-A825-D8D46D8A1D92}"/>
              </a:ext>
            </a:extLst>
          </p:cNvPr>
          <p:cNvSpPr txBox="1"/>
          <p:nvPr/>
        </p:nvSpPr>
        <p:spPr>
          <a:xfrm>
            <a:off x="286025" y="5274580"/>
            <a:ext cx="12051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Guided Classifier: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weights to match 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evaluations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379A33-0472-494E-ADE1-C7FB1A08D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96" y="5890656"/>
            <a:ext cx="3615755" cy="763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63A188-D523-4285-9722-B6E7505AA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403" y="5890656"/>
            <a:ext cx="4301009" cy="351691"/>
          </a:xfrm>
          <a:prstGeom prst="rect">
            <a:avLst/>
          </a:prstGeom>
        </p:spPr>
      </p:pic>
      <p:pic>
        <p:nvPicPr>
          <p:cNvPr id="33" name="图片 32" descr="color difference">
            <a:extLst>
              <a:ext uri="{FF2B5EF4-FFF2-40B4-BE49-F238E27FC236}">
                <a16:creationId xmlns:a16="http://schemas.microsoft.com/office/drawing/2014/main" id="{E4A4AE87-EC2B-465C-ADC3-31AA26B0A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388" y="1930099"/>
            <a:ext cx="4978400" cy="3174891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94010C77-100D-4FE3-9295-865DE7CA86FD}"/>
              </a:ext>
            </a:extLst>
          </p:cNvPr>
          <p:cNvSpPr/>
          <p:nvPr/>
        </p:nvSpPr>
        <p:spPr>
          <a:xfrm>
            <a:off x="8255559" y="1386519"/>
            <a:ext cx="2329886" cy="6096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difference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BF4895-A8C7-43C3-A752-82D069C8B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399" y="2238966"/>
            <a:ext cx="4710039" cy="39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ACCB8-3194-4102-AA72-A9626AC9C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05C1ECF3-F672-46F9-9F4C-22699EE33548}"/>
              </a:ext>
            </a:extLst>
          </p:cNvPr>
          <p:cNvSpPr/>
          <p:nvPr/>
        </p:nvSpPr>
        <p:spPr>
          <a:xfrm>
            <a:off x="286026" y="325212"/>
            <a:ext cx="1895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Method</a:t>
            </a:r>
          </a:p>
        </p:txBody>
      </p:sp>
      <p:sp>
        <p:nvSpPr>
          <p:cNvPr id="401" name="矩形 400">
            <a:extLst>
              <a:ext uri="{FF2B5EF4-FFF2-40B4-BE49-F238E27FC236}">
                <a16:creationId xmlns:a16="http://schemas.microsoft.com/office/drawing/2014/main" id="{2770CA3E-E047-4908-852F-A70E8AA56018}"/>
              </a:ext>
            </a:extLst>
          </p:cNvPr>
          <p:cNvSpPr/>
          <p:nvPr/>
        </p:nvSpPr>
        <p:spPr>
          <a:xfrm>
            <a:off x="286027" y="1027543"/>
            <a:ext cx="11619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Global</a:t>
            </a:r>
            <a:r>
              <a:rPr lang="en-US" altLang="zh-CN" sz="2800" b="1" dirty="0"/>
              <a:t> indicators: Focus on </a:t>
            </a:r>
            <a:r>
              <a:rPr lang="en-US" altLang="zh-CN" sz="2800" b="1" dirty="0">
                <a:solidFill>
                  <a:srgbClr val="FF0000"/>
                </a:solidFill>
              </a:rPr>
              <a:t>whole</a:t>
            </a:r>
            <a:r>
              <a:rPr lang="en-US" altLang="zh-CN" sz="2800" b="1" dirty="0"/>
              <a:t> Image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B4A4D0-5506-465D-A0BC-B17DB020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61" y="2307354"/>
            <a:ext cx="3457219" cy="83686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C4DBF96-3C92-4AD8-B2B9-1E709F418430}"/>
              </a:ext>
            </a:extLst>
          </p:cNvPr>
          <p:cNvSpPr txBox="1"/>
          <p:nvPr/>
        </p:nvSpPr>
        <p:spPr>
          <a:xfrm>
            <a:off x="491212" y="1691319"/>
            <a:ext cx="407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difference: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40DE18-5975-4F89-BAD9-B84AEFB057A4}"/>
              </a:ext>
            </a:extLst>
          </p:cNvPr>
          <p:cNvSpPr txBox="1"/>
          <p:nvPr/>
        </p:nvSpPr>
        <p:spPr>
          <a:xfrm>
            <a:off x="473572" y="3390255"/>
            <a:ext cx="316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Blind Zone: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FC3D4-3AE2-4E5A-9DBA-5135A84DC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83" y="4140295"/>
            <a:ext cx="3594218" cy="88746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539AA29-8BFA-498E-A6B8-81A81E9CAAA3}"/>
              </a:ext>
            </a:extLst>
          </p:cNvPr>
          <p:cNvGrpSpPr/>
          <p:nvPr/>
        </p:nvGrpSpPr>
        <p:grpSpPr>
          <a:xfrm>
            <a:off x="4784251" y="1643619"/>
            <a:ext cx="7069296" cy="3348166"/>
            <a:chOff x="5013862" y="1538653"/>
            <a:chExt cx="7069296" cy="3348166"/>
          </a:xfrm>
        </p:grpSpPr>
        <p:pic>
          <p:nvPicPr>
            <p:cNvPr id="42" name="图片 41" descr="2-SVP">
              <a:extLst>
                <a:ext uri="{FF2B5EF4-FFF2-40B4-BE49-F238E27FC236}">
                  <a16:creationId xmlns:a16="http://schemas.microsoft.com/office/drawing/2014/main" id="{45CCDA37-BF08-44C7-8084-DA268EAFDEC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6042" y="3537672"/>
              <a:ext cx="1684800" cy="914867"/>
            </a:xfrm>
            <a:prstGeom prst="rect">
              <a:avLst/>
            </a:prstGeom>
            <a:ln w="19050">
              <a:solidFill>
                <a:sysClr val="window" lastClr="FFFFFF"/>
              </a:solidFill>
            </a:ln>
          </p:spPr>
        </p:pic>
        <p:pic>
          <p:nvPicPr>
            <p:cNvPr id="43" name="图片 42" descr="2-IP">
              <a:extLst>
                <a:ext uri="{FF2B5EF4-FFF2-40B4-BE49-F238E27FC236}">
                  <a16:creationId xmlns:a16="http://schemas.microsoft.com/office/drawing/2014/main" id="{D37BF5FE-2D48-49FF-ADEE-0E18A0D7A34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90385" y="3543777"/>
              <a:ext cx="1684800" cy="908762"/>
            </a:xfrm>
            <a:prstGeom prst="rect">
              <a:avLst/>
            </a:prstGeom>
            <a:ln w="19050">
              <a:solidFill>
                <a:sysClr val="window" lastClr="FFFFFF"/>
              </a:solidFill>
            </a:ln>
          </p:spPr>
        </p:pic>
        <p:pic>
          <p:nvPicPr>
            <p:cNvPr id="44" name="图片 43" descr="2-EP">
              <a:extLst>
                <a:ext uri="{FF2B5EF4-FFF2-40B4-BE49-F238E27FC236}">
                  <a16:creationId xmlns:a16="http://schemas.microsoft.com/office/drawing/2014/main" id="{85F27F24-A48F-4D0F-993B-6468F4BE2457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7531" y="3543777"/>
              <a:ext cx="1684800" cy="908762"/>
            </a:xfrm>
            <a:prstGeom prst="rect">
              <a:avLst/>
            </a:prstGeom>
            <a:ln w="19050">
              <a:solidFill>
                <a:sysClr val="window" lastClr="FFFFFF"/>
              </a:solidFill>
            </a:ln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05CE3BFC-E263-4049-8CF4-DD179CC17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57" t="85148" r="9307" b="-103"/>
            <a:stretch/>
          </p:blipFill>
          <p:spPr>
            <a:xfrm>
              <a:off x="10348499" y="3537672"/>
              <a:ext cx="1684690" cy="914867"/>
            </a:xfrm>
            <a:prstGeom prst="rect">
              <a:avLst/>
            </a:prstGeom>
            <a:ln w="19050">
              <a:solidFill>
                <a:sysClr val="window" lastClr="FFFFFF"/>
              </a:solidFill>
            </a:ln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B599E02-1ACA-43D9-8D71-FBED1E33F1B5}"/>
                </a:ext>
              </a:extLst>
            </p:cNvPr>
            <p:cNvSpPr txBox="1"/>
            <p:nvPr/>
          </p:nvSpPr>
          <p:spPr>
            <a:xfrm>
              <a:off x="6853367" y="4579042"/>
              <a:ext cx="1654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prstClr val="black"/>
                  </a:solidFill>
                  <a:latin typeface="Arial"/>
                  <a:ea typeface="微软雅黑"/>
                </a:rPr>
                <a:t>SVP</a:t>
              </a:r>
              <a:endParaRPr lang="zh-CN" altLang="en-US" sz="140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54D4E48-C3CB-4DED-B30A-178ECD1AC533}"/>
                </a:ext>
              </a:extLst>
            </p:cNvPr>
            <p:cNvSpPr/>
            <p:nvPr/>
          </p:nvSpPr>
          <p:spPr bwMode="auto">
            <a:xfrm>
              <a:off x="5076075" y="4162637"/>
              <a:ext cx="1666256" cy="289902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  <a:ln w="44450" cap="flat" cmpd="sng" algn="ctr">
              <a:solidFill>
                <a:srgbClr val="FFFF00"/>
              </a:solidFill>
              <a:prstDash val="sysDot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32A3612-4656-42BD-B4E9-E25F68C3EDBA}"/>
                </a:ext>
              </a:extLst>
            </p:cNvPr>
            <p:cNvSpPr/>
            <p:nvPr/>
          </p:nvSpPr>
          <p:spPr bwMode="auto">
            <a:xfrm>
              <a:off x="6859810" y="4225555"/>
              <a:ext cx="1666256" cy="226984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  <a:ln w="44450" cap="flat" cmpd="sng" algn="ctr">
              <a:solidFill>
                <a:srgbClr val="FFFF00"/>
              </a:solidFill>
              <a:prstDash val="sysDot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4F86CF-F832-4678-81FF-6702FE65314D}"/>
                </a:ext>
              </a:extLst>
            </p:cNvPr>
            <p:cNvSpPr/>
            <p:nvPr/>
          </p:nvSpPr>
          <p:spPr bwMode="auto">
            <a:xfrm>
              <a:off x="8627473" y="4070622"/>
              <a:ext cx="1666256" cy="381917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  <a:ln w="44450" cap="flat" cmpd="sng" algn="ctr">
              <a:solidFill>
                <a:srgbClr val="FFFF00"/>
              </a:solidFill>
              <a:prstDash val="sysDot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CE8A21C-7240-40F0-8BC7-5D0F77BB6EEF}"/>
                </a:ext>
              </a:extLst>
            </p:cNvPr>
            <p:cNvSpPr txBox="1"/>
            <p:nvPr/>
          </p:nvSpPr>
          <p:spPr>
            <a:xfrm>
              <a:off x="8590385" y="4579042"/>
              <a:ext cx="1654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prstClr val="black"/>
                  </a:solidFill>
                  <a:latin typeface="Arial"/>
                  <a:ea typeface="微软雅黑"/>
                </a:rPr>
                <a:t>IP</a:t>
              </a:r>
              <a:endParaRPr lang="zh-CN" altLang="en-US" sz="140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098FE1C-FA9D-46B0-BE2F-7F6A1BD2F782}"/>
                </a:ext>
              </a:extLst>
            </p:cNvPr>
            <p:cNvSpPr txBox="1"/>
            <p:nvPr/>
          </p:nvSpPr>
          <p:spPr>
            <a:xfrm>
              <a:off x="5013862" y="4579042"/>
              <a:ext cx="1654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prstClr val="black"/>
                  </a:solidFill>
                  <a:latin typeface="Arial"/>
                  <a:ea typeface="微软雅黑"/>
                </a:rPr>
                <a:t>EP</a:t>
              </a:r>
              <a:endParaRPr lang="zh-CN" altLang="en-US" sz="140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0422A48-C7E5-4450-8E1C-37F404E63B40}"/>
                </a:ext>
              </a:extLst>
            </p:cNvPr>
            <p:cNvSpPr txBox="1"/>
            <p:nvPr/>
          </p:nvSpPr>
          <p:spPr>
            <a:xfrm>
              <a:off x="10429003" y="4579042"/>
              <a:ext cx="1654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prstClr val="black"/>
                  </a:solidFill>
                  <a:latin typeface="Arial"/>
                  <a:ea typeface="微软雅黑"/>
                </a:rPr>
                <a:t>MLS</a:t>
              </a:r>
              <a:endParaRPr lang="zh-CN" altLang="en-US" sz="140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pic>
          <p:nvPicPr>
            <p:cNvPr id="53" name="图片 52" descr="7_EP">
              <a:extLst>
                <a:ext uri="{FF2B5EF4-FFF2-40B4-BE49-F238E27FC236}">
                  <a16:creationId xmlns:a16="http://schemas.microsoft.com/office/drawing/2014/main" id="{7247BAD1-60AE-4917-9783-8F6A59E03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9527"/>
            <a:stretch/>
          </p:blipFill>
          <p:spPr>
            <a:xfrm>
              <a:off x="5057041" y="2192655"/>
              <a:ext cx="1685290" cy="1306720"/>
            </a:xfrm>
            <a:prstGeom prst="rect">
              <a:avLst/>
            </a:prstGeom>
          </p:spPr>
        </p:pic>
        <p:pic>
          <p:nvPicPr>
            <p:cNvPr id="54" name="图片 53" descr="4_SVP">
              <a:extLst>
                <a:ext uri="{FF2B5EF4-FFF2-40B4-BE49-F238E27FC236}">
                  <a16:creationId xmlns:a16="http://schemas.microsoft.com/office/drawing/2014/main" id="{3DD38915-EA6B-425C-820E-009B1C936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9527"/>
            <a:stretch/>
          </p:blipFill>
          <p:spPr>
            <a:xfrm>
              <a:off x="6826042" y="2192655"/>
              <a:ext cx="1681479" cy="1306720"/>
            </a:xfrm>
            <a:prstGeom prst="rect">
              <a:avLst/>
            </a:prstGeom>
          </p:spPr>
        </p:pic>
        <p:pic>
          <p:nvPicPr>
            <p:cNvPr id="55" name="图片 54" descr="6_IP">
              <a:extLst>
                <a:ext uri="{FF2B5EF4-FFF2-40B4-BE49-F238E27FC236}">
                  <a16:creationId xmlns:a16="http://schemas.microsoft.com/office/drawing/2014/main" id="{1960B6B7-83C3-4351-917D-436F810E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9527"/>
            <a:stretch/>
          </p:blipFill>
          <p:spPr>
            <a:xfrm>
              <a:off x="8592680" y="2192655"/>
              <a:ext cx="1680210" cy="1306720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6102E773-9FD5-403B-9EF6-B4D3579EE6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1" t="29855" r="8360"/>
            <a:stretch/>
          </p:blipFill>
          <p:spPr>
            <a:xfrm>
              <a:off x="10348500" y="2192655"/>
              <a:ext cx="1684689" cy="1286301"/>
            </a:xfrm>
            <a:prstGeom prst="rect">
              <a:avLst/>
            </a:prstGeom>
          </p:spPr>
        </p:pic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650F11A-9295-4836-9ADF-3E10E6F37162}"/>
                </a:ext>
              </a:extLst>
            </p:cNvPr>
            <p:cNvSpPr/>
            <p:nvPr/>
          </p:nvSpPr>
          <p:spPr>
            <a:xfrm>
              <a:off x="10358049" y="3140722"/>
              <a:ext cx="1620000" cy="291153"/>
            </a:xfrm>
            <a:prstGeom prst="rect">
              <a:avLst/>
            </a:prstGeom>
            <a:noFill/>
            <a:ln w="38100" cap="flat" cmpd="sng" algn="ctr">
              <a:solidFill>
                <a:schemeClr val="accent3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1FB495B-223A-4CA4-9F2D-4EE83BB24780}"/>
                </a:ext>
              </a:extLst>
            </p:cNvPr>
            <p:cNvSpPr/>
            <p:nvPr/>
          </p:nvSpPr>
          <p:spPr>
            <a:xfrm>
              <a:off x="8639352" y="3157091"/>
              <a:ext cx="1620000" cy="291153"/>
            </a:xfrm>
            <a:prstGeom prst="rect">
              <a:avLst/>
            </a:prstGeom>
            <a:noFill/>
            <a:ln w="38100" cap="flat" cmpd="sng" algn="ctr">
              <a:solidFill>
                <a:schemeClr val="accent3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476CAD9-A1BB-4033-841E-AD2B02AB149E}"/>
                </a:ext>
              </a:extLst>
            </p:cNvPr>
            <p:cNvSpPr/>
            <p:nvPr/>
          </p:nvSpPr>
          <p:spPr>
            <a:xfrm>
              <a:off x="6852359" y="3157091"/>
              <a:ext cx="1620000" cy="291153"/>
            </a:xfrm>
            <a:prstGeom prst="rect">
              <a:avLst/>
            </a:prstGeom>
            <a:noFill/>
            <a:ln w="38100" cap="flat" cmpd="sng" algn="ctr">
              <a:solidFill>
                <a:schemeClr val="accent3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F626C9C-83A0-4935-9B6D-D34689C5120D}"/>
                </a:ext>
              </a:extLst>
            </p:cNvPr>
            <p:cNvSpPr/>
            <p:nvPr/>
          </p:nvSpPr>
          <p:spPr>
            <a:xfrm>
              <a:off x="5097145" y="3157091"/>
              <a:ext cx="1620000" cy="291153"/>
            </a:xfrm>
            <a:prstGeom prst="rect">
              <a:avLst/>
            </a:prstGeom>
            <a:noFill/>
            <a:ln w="38100" cap="flat" cmpd="sng" algn="ctr">
              <a:solidFill>
                <a:schemeClr val="accent3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58AACFA3-17AE-47E0-9EE6-E9AF2CE29D0E}"/>
                </a:ext>
              </a:extLst>
            </p:cNvPr>
            <p:cNvSpPr/>
            <p:nvPr/>
          </p:nvSpPr>
          <p:spPr>
            <a:xfrm>
              <a:off x="7388526" y="1538653"/>
              <a:ext cx="2329886" cy="60960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Blind Zone</a:t>
              </a:r>
              <a:endPara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21EA0C63-6115-40F1-A825-D8D46D8A1D92}"/>
              </a:ext>
            </a:extLst>
          </p:cNvPr>
          <p:cNvSpPr txBox="1"/>
          <p:nvPr/>
        </p:nvSpPr>
        <p:spPr>
          <a:xfrm>
            <a:off x="286025" y="5274580"/>
            <a:ext cx="12051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Guided Classifier: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weights to match 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evaluations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379A33-0472-494E-ADE1-C7FB1A08D1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8496" y="5890656"/>
            <a:ext cx="3615755" cy="763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63A188-D523-4285-9722-B6E7505AA0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7403" y="5890656"/>
            <a:ext cx="4301009" cy="3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414A1-4376-4AFC-ACBF-356CCEA93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A50588-6B02-40EF-889F-39B19EE799A8}"/>
              </a:ext>
            </a:extLst>
          </p:cNvPr>
          <p:cNvSpPr/>
          <p:nvPr/>
        </p:nvSpPr>
        <p:spPr>
          <a:xfrm>
            <a:off x="286026" y="325212"/>
            <a:ext cx="29787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Experiments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776164-4DAA-4219-9904-8A3AB7E9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26" y="3050829"/>
            <a:ext cx="11645583" cy="224814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6D015C8-581B-4900-92B7-F65A10A37EE2}"/>
              </a:ext>
            </a:extLst>
          </p:cNvPr>
          <p:cNvSpPr/>
          <p:nvPr/>
        </p:nvSpPr>
        <p:spPr>
          <a:xfrm>
            <a:off x="698499" y="1165340"/>
            <a:ext cx="10016068" cy="177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NewRomanPS-BoldMT"/>
              </a:rPr>
              <a:t>Comparisons with </a:t>
            </a:r>
            <a:r>
              <a:rPr lang="en-US" altLang="zh-CN" sz="2800" b="1" dirty="0">
                <a:solidFill>
                  <a:srgbClr val="FF0000"/>
                </a:solidFill>
                <a:latin typeface="TimesNewRomanPS-BoldMT"/>
              </a:rPr>
              <a:t>7</a:t>
            </a:r>
            <a:r>
              <a:rPr lang="en-US" altLang="zh-CN" sz="2800" b="1" dirty="0">
                <a:latin typeface="TimesNewRomanPS-BoldMT"/>
              </a:rPr>
              <a:t> IQA methods with </a:t>
            </a:r>
            <a:r>
              <a:rPr lang="en-US" altLang="zh-CN" sz="2800" b="1" dirty="0">
                <a:solidFill>
                  <a:srgbClr val="FF0000"/>
                </a:solidFill>
                <a:latin typeface="TimesNewRomanPS-BoldMT"/>
              </a:rPr>
              <a:t>5</a:t>
            </a:r>
            <a:r>
              <a:rPr lang="en-US" altLang="zh-CN" sz="2800" b="1" dirty="0">
                <a:latin typeface="TimesNewRomanPS-BoldMT"/>
              </a:rPr>
              <a:t> evaluation criterions.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Wingdings-Regular"/>
              </a:rPr>
              <a:t>Ø </a:t>
            </a:r>
            <a:r>
              <a:rPr lang="en-US" altLang="zh-CN" sz="2400" b="1" dirty="0">
                <a:latin typeface="TimesNewRomanPS-BoldMT"/>
              </a:rPr>
              <a:t>IQA methods: </a:t>
            </a:r>
            <a:r>
              <a:rPr lang="en-US" altLang="zh-CN" sz="2400" dirty="0">
                <a:latin typeface="TimesNewRomanPS-BoldMT"/>
              </a:rPr>
              <a:t>MSE, PSNR, SSIM, BRISQUE, NIQE, PIQE, CNN-IQA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Wingdings-Regular"/>
              </a:rPr>
              <a:t>Ø </a:t>
            </a:r>
            <a:r>
              <a:rPr lang="en-US" altLang="zh-CN" sz="2400" b="1" dirty="0">
                <a:latin typeface="TimesNewRomanPS-BoldMT"/>
              </a:rPr>
              <a:t>Evaluation criterions: </a:t>
            </a:r>
            <a:r>
              <a:rPr lang="en-US" altLang="zh-CN" sz="2400" dirty="0">
                <a:latin typeface="TimesNewRomanPS-BoldMT"/>
              </a:rPr>
              <a:t>CS, PRCC, SROCC, KRCC, RMSE</a:t>
            </a:r>
            <a:endParaRPr lang="zh-CN" altLang="en-US" sz="24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FBD75E3-83D9-4E09-8E0B-D71337DC5797}"/>
              </a:ext>
            </a:extLst>
          </p:cNvPr>
          <p:cNvGrpSpPr/>
          <p:nvPr/>
        </p:nvGrpSpPr>
        <p:grpSpPr>
          <a:xfrm>
            <a:off x="9667345" y="3050829"/>
            <a:ext cx="2171700" cy="3278759"/>
            <a:chOff x="9667345" y="3050829"/>
            <a:chExt cx="2171700" cy="327875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C366002-9704-42C7-BD23-9CE4EB57BA59}"/>
                </a:ext>
              </a:extLst>
            </p:cNvPr>
            <p:cNvSpPr/>
            <p:nvPr/>
          </p:nvSpPr>
          <p:spPr>
            <a:xfrm>
              <a:off x="10793412" y="3050829"/>
              <a:ext cx="1045633" cy="2339044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lang="zh-CN" altLang="en-US" sz="1600" b="1" dirty="0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8D103BE-CB70-4B5E-AEF3-9BB570985ACF}"/>
                </a:ext>
              </a:extLst>
            </p:cNvPr>
            <p:cNvCxnSpPr>
              <a:cxnSpLocks/>
              <a:endCxn id="9" idx="2"/>
            </p:cNvCxnSpPr>
            <p:nvPr/>
          </p:nvCxnSpPr>
          <p:spPr bwMode="auto">
            <a:xfrm flipV="1">
              <a:off x="10700848" y="5389873"/>
              <a:ext cx="615381" cy="63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AF5C39C-EEC8-4B1F-8ABB-352072879837}"/>
                </a:ext>
              </a:extLst>
            </p:cNvPr>
            <p:cNvSpPr txBox="1"/>
            <p:nvPr/>
          </p:nvSpPr>
          <p:spPr>
            <a:xfrm>
              <a:off x="9667345" y="5929478"/>
              <a:ext cx="2153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+mn-lt"/>
                  <a:ea typeface="+mn-ea"/>
                </a:rPr>
                <a:t>Best Performance</a:t>
              </a:r>
              <a:endParaRPr lang="zh-CN" altLang="en-US" sz="2000" b="1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7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414A1-4376-4AFC-ACBF-356CCEA93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A50588-6B02-40EF-889F-39B19EE799A8}"/>
              </a:ext>
            </a:extLst>
          </p:cNvPr>
          <p:cNvSpPr/>
          <p:nvPr/>
        </p:nvSpPr>
        <p:spPr>
          <a:xfrm>
            <a:off x="286026" y="325212"/>
            <a:ext cx="29787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Experiments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37B06C-EB87-4573-8C72-21A071C8554E}"/>
              </a:ext>
            </a:extLst>
          </p:cNvPr>
          <p:cNvSpPr/>
          <p:nvPr/>
        </p:nvSpPr>
        <p:spPr>
          <a:xfrm>
            <a:off x="286026" y="6219634"/>
            <a:ext cx="11727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+mj-lt"/>
                <a:ea typeface="+mj-ea"/>
                <a:cs typeface="Arial" panose="020B0604020202020204" pitchFamily="34" charset="0"/>
              </a:rPr>
              <a:t>The OS-IQA scores are shown in the top left corner (view in blue). The NIQE [21] and PIQE [23] are shown in the top right corner</a:t>
            </a:r>
            <a:endParaRPr lang="zh-CN" altLang="en-US" sz="1600" b="1" dirty="0">
              <a:latin typeface="+mj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01C8B-961F-4891-B20F-DFED87A7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7" y="1855680"/>
            <a:ext cx="11604376" cy="439855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E5CAE6D-D798-44B2-83A2-1E70FD311835}"/>
              </a:ext>
            </a:extLst>
          </p:cNvPr>
          <p:cNvSpPr/>
          <p:nvPr/>
        </p:nvSpPr>
        <p:spPr>
          <a:xfrm>
            <a:off x="457198" y="999283"/>
            <a:ext cx="1144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NewRomanPS-BoldMT"/>
              </a:rPr>
              <a:t>Qualitative benchmarking of </a:t>
            </a:r>
            <a:r>
              <a:rPr lang="en-US" altLang="zh-CN" sz="2400" b="1" dirty="0">
                <a:solidFill>
                  <a:srgbClr val="FF0000"/>
                </a:solidFill>
                <a:latin typeface="TimesNewRomanPS-BoldMT"/>
              </a:rPr>
              <a:t>7</a:t>
            </a:r>
            <a:r>
              <a:rPr lang="en-US" altLang="zh-CN" sz="2400" b="1" dirty="0">
                <a:latin typeface="TimesNewRomanPS-BoldMT"/>
              </a:rPr>
              <a:t> IQA methods.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NewRomanPS-BoldMT"/>
              </a:rPr>
              <a:t>OS-IQA scores: match the human subjective evaluations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40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D891E9-87E4-4696-923D-F0550143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8" y="2038349"/>
            <a:ext cx="9700672" cy="426968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8C510D-3E72-42BF-B035-BB68CC9D9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2372F0-D7FB-40A2-8A09-6197248AB4D2}"/>
              </a:ext>
            </a:extLst>
          </p:cNvPr>
          <p:cNvSpPr/>
          <p:nvPr/>
        </p:nvSpPr>
        <p:spPr>
          <a:xfrm>
            <a:off x="286026" y="325212"/>
            <a:ext cx="29787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Experiments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A5070D-88BC-440C-9B93-9DC074A64727}"/>
              </a:ext>
            </a:extLst>
          </p:cNvPr>
          <p:cNvSpPr/>
          <p:nvPr/>
        </p:nvSpPr>
        <p:spPr>
          <a:xfrm>
            <a:off x="514349" y="1033098"/>
            <a:ext cx="111632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NewRomanPS-BoldMT"/>
              </a:rPr>
              <a:t>Local Indicators:</a:t>
            </a:r>
            <a:r>
              <a:rPr lang="zh-CN" altLang="en-US" sz="2400" b="1" dirty="0">
                <a:latin typeface="TimesNewRomanPS-BoldMT"/>
              </a:rPr>
              <a:t> </a:t>
            </a:r>
            <a:r>
              <a:rPr lang="en-US" altLang="zh-CN" sz="2400" b="1" dirty="0">
                <a:latin typeface="TimesNewRomanPS-BoldMT"/>
              </a:rPr>
              <a:t>blue color .  	 NIQE, PIQE:</a:t>
            </a:r>
            <a:r>
              <a:rPr lang="zh-CN" altLang="en-US" sz="2400" b="1" dirty="0">
                <a:latin typeface="TimesNewRomanPS-BoldMT"/>
              </a:rPr>
              <a:t> </a:t>
            </a:r>
            <a:r>
              <a:rPr lang="en-US" altLang="zh-CN" sz="2400" b="1" dirty="0">
                <a:latin typeface="TimesNewRomanPS-BoldMT"/>
              </a:rPr>
              <a:t>orange color.</a:t>
            </a:r>
          </a:p>
          <a:p>
            <a:r>
              <a:rPr lang="en-US" altLang="zh-CN" sz="2800" b="1" dirty="0">
                <a:latin typeface="TimesNewRomanPS-BoldMT"/>
              </a:rPr>
              <a:t>     </a:t>
            </a:r>
            <a:r>
              <a:rPr lang="en-US" altLang="zh-CN" sz="2400" b="1" dirty="0">
                <a:latin typeface="TimesNewRomanPS-BoldMT"/>
              </a:rPr>
              <a:t>Our </a:t>
            </a:r>
            <a:r>
              <a:rPr lang="en-US" altLang="zh-CN" sz="2400" b="1" dirty="0">
                <a:solidFill>
                  <a:srgbClr val="FF0000"/>
                </a:solidFill>
                <a:latin typeface="TimesNewRomanPS-BoldMT"/>
              </a:rPr>
              <a:t>local indicators </a:t>
            </a:r>
            <a:r>
              <a:rPr lang="en-US" altLang="zh-CN" sz="2400" b="1" dirty="0">
                <a:latin typeface="TimesNewRomanPS-BoldMT"/>
              </a:rPr>
              <a:t>are more </a:t>
            </a:r>
            <a:r>
              <a:rPr lang="en-US" altLang="zh-CN" sz="2400" b="1" dirty="0">
                <a:solidFill>
                  <a:srgbClr val="FF0000"/>
                </a:solidFill>
                <a:latin typeface="TimesNewRomanPS-BoldMT"/>
              </a:rPr>
              <a:t>sensitive in stitching region </a:t>
            </a:r>
            <a:r>
              <a:rPr lang="en-US" altLang="zh-CN" sz="2400" b="1" dirty="0">
                <a:latin typeface="TimesNewRomanPS-BoldMT"/>
              </a:rPr>
              <a:t>than the other methods </a:t>
            </a:r>
            <a:endParaRPr lang="zh-CN" altLang="en-US" sz="2800" b="1" dirty="0">
              <a:latin typeface="TimesNewRomanPS-BoldM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D8AC06-98AC-4F7C-BAC5-2586B6220630}"/>
              </a:ext>
            </a:extLst>
          </p:cNvPr>
          <p:cNvSpPr/>
          <p:nvPr/>
        </p:nvSpPr>
        <p:spPr>
          <a:xfrm>
            <a:off x="8453437" y="2281236"/>
            <a:ext cx="673894" cy="216694"/>
          </a:xfrm>
          <a:prstGeom prst="rect">
            <a:avLst/>
          </a:prstGeom>
          <a:solidFill>
            <a:srgbClr val="C55A11"/>
          </a:solidFill>
          <a:ln w="3175">
            <a:solidFill>
              <a:srgbClr val="195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27.57</a:t>
            </a:r>
            <a:endParaRPr lang="zh-CN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6D0A69-9693-48FE-ACD3-D0E41E4300F4}"/>
              </a:ext>
            </a:extLst>
          </p:cNvPr>
          <p:cNvSpPr/>
          <p:nvPr/>
        </p:nvSpPr>
        <p:spPr>
          <a:xfrm>
            <a:off x="6003132" y="2271711"/>
            <a:ext cx="673894" cy="216694"/>
          </a:xfrm>
          <a:prstGeom prst="rect">
            <a:avLst/>
          </a:prstGeom>
          <a:solidFill>
            <a:srgbClr val="C55A11"/>
          </a:solidFill>
          <a:ln w="3175">
            <a:solidFill>
              <a:srgbClr val="195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27.17</a:t>
            </a:r>
            <a:endParaRPr lang="zh-CN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2628A3-B2C4-42AB-B4FC-90F579811EDF}"/>
              </a:ext>
            </a:extLst>
          </p:cNvPr>
          <p:cNvSpPr/>
          <p:nvPr/>
        </p:nvSpPr>
        <p:spPr>
          <a:xfrm>
            <a:off x="3560509" y="2262186"/>
            <a:ext cx="681291" cy="216694"/>
          </a:xfrm>
          <a:prstGeom prst="rect">
            <a:avLst/>
          </a:prstGeom>
          <a:solidFill>
            <a:srgbClr val="C55A11"/>
          </a:solidFill>
          <a:ln w="3175">
            <a:solidFill>
              <a:srgbClr val="195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43.48</a:t>
            </a:r>
            <a:endParaRPr lang="zh-CN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02F3B3-3DBD-4FF0-A847-73D1BC386BCF}"/>
              </a:ext>
            </a:extLst>
          </p:cNvPr>
          <p:cNvSpPr/>
          <p:nvPr/>
        </p:nvSpPr>
        <p:spPr>
          <a:xfrm>
            <a:off x="1110203" y="2271711"/>
            <a:ext cx="683419" cy="216694"/>
          </a:xfrm>
          <a:prstGeom prst="rect">
            <a:avLst/>
          </a:prstGeom>
          <a:solidFill>
            <a:srgbClr val="C55A11"/>
          </a:solidFill>
          <a:ln w="3175">
            <a:solidFill>
              <a:srgbClr val="195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31.17</a:t>
            </a:r>
            <a:endParaRPr lang="zh-CN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2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414A1-4376-4AFC-ACBF-356CCEA93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A50588-6B02-40EF-889F-39B19EE799A8}"/>
              </a:ext>
            </a:extLst>
          </p:cNvPr>
          <p:cNvSpPr/>
          <p:nvPr/>
        </p:nvSpPr>
        <p:spPr>
          <a:xfrm>
            <a:off x="286026" y="325212"/>
            <a:ext cx="29787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Experiments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DBA2CD-034F-49DB-80DD-B7E7DBBAD027}"/>
              </a:ext>
            </a:extLst>
          </p:cNvPr>
          <p:cNvSpPr/>
          <p:nvPr/>
        </p:nvSpPr>
        <p:spPr>
          <a:xfrm>
            <a:off x="403252" y="1196013"/>
            <a:ext cx="110383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NewRomanPS-BoldMT"/>
              </a:rPr>
              <a:t>Ablation Study: </a:t>
            </a:r>
          </a:p>
          <a:p>
            <a:r>
              <a:rPr lang="en-US" altLang="zh-CN" sz="2800" b="1" dirty="0">
                <a:latin typeface="TimesNewRomanPS-BoldMT"/>
              </a:rPr>
              <a:t>Impact of different components and different environments. </a:t>
            </a:r>
          </a:p>
          <a:p>
            <a:r>
              <a:rPr lang="en-US" altLang="zh-CN" sz="2800" b="1" dirty="0">
                <a:latin typeface="TimesNewRomanPS-BoldMT"/>
              </a:rPr>
              <a:t>	</a:t>
            </a:r>
            <a:endParaRPr lang="zh-CN" altLang="en-US" sz="2800" b="1" dirty="0">
              <a:latin typeface="TimesNewRomanPS-BoldM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A67B57-A2AC-4C9D-9D2C-7CFD9566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52" y="2507502"/>
            <a:ext cx="5260948" cy="250755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0ECFB2-786D-49CB-B694-A2467E37E56C}"/>
              </a:ext>
            </a:extLst>
          </p:cNvPr>
          <p:cNvSpPr/>
          <p:nvPr/>
        </p:nvSpPr>
        <p:spPr>
          <a:xfrm>
            <a:off x="568352" y="5372439"/>
            <a:ext cx="4991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j-lt"/>
              </a:rPr>
              <a:t>Perceptual hash takes the most contribution to the final score, which is also a widely used</a:t>
            </a:r>
          </a:p>
          <a:p>
            <a:r>
              <a:rPr lang="en-US" altLang="zh-CN" sz="2000" b="1" dirty="0">
                <a:latin typeface="+mj-lt"/>
              </a:rPr>
              <a:t>indicator in fast but coarse image searching.</a:t>
            </a:r>
          </a:p>
          <a:p>
            <a:endParaRPr lang="zh-CN" altLang="en-US" sz="2000" b="1" dirty="0">
              <a:latin typeface="+mj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AA0EB0E-1646-4D8B-9E63-C8AD89804E67}"/>
              </a:ext>
            </a:extLst>
          </p:cNvPr>
          <p:cNvGrpSpPr/>
          <p:nvPr/>
        </p:nvGrpSpPr>
        <p:grpSpPr>
          <a:xfrm>
            <a:off x="7305357" y="2194901"/>
            <a:ext cx="4721544" cy="4193201"/>
            <a:chOff x="7305357" y="2194901"/>
            <a:chExt cx="4721544" cy="419320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748D6D7-B265-4BAC-B2D8-5C4725FF3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5357" y="2194901"/>
              <a:ext cx="4318291" cy="3132757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BEDDC-C026-4E5E-B845-69DE2E56BB4B}"/>
                </a:ext>
              </a:extLst>
            </p:cNvPr>
            <p:cNvSpPr/>
            <p:nvPr/>
          </p:nvSpPr>
          <p:spPr>
            <a:xfrm>
              <a:off x="7305357" y="5372439"/>
              <a:ext cx="472154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+mj-lt"/>
                </a:rPr>
                <a:t>Method is robust for different conditions: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+mj-lt"/>
                </a:rPr>
                <a:t>Indoor/outdoor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+mj-lt"/>
                </a:rPr>
                <a:t>Natural-light/Artificial-light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149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3C75F7-E841-4DD8-ABBF-578F10454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33D2C0-42B8-48AC-92FC-79D217C2AE16}"/>
              </a:ext>
            </a:extLst>
          </p:cNvPr>
          <p:cNvSpPr/>
          <p:nvPr/>
        </p:nvSpPr>
        <p:spPr>
          <a:xfrm>
            <a:off x="213455" y="271463"/>
            <a:ext cx="39148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latin typeface="+mj-lt"/>
                <a:ea typeface="+mj-ea"/>
                <a:cs typeface="+mj-cs"/>
              </a:rPr>
              <a:t>Summarization</a:t>
            </a:r>
            <a:endParaRPr lang="zh-CN" altLang="en-US" sz="4800" b="1" dirty="0">
              <a:latin typeface="+mj-lt"/>
              <a:ea typeface="+mj-ea"/>
              <a:cs typeface="+mj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67A828-BDEF-4BD1-95C6-51D0657DAEAB}"/>
              </a:ext>
            </a:extLst>
          </p:cNvPr>
          <p:cNvSpPr/>
          <p:nvPr/>
        </p:nvSpPr>
        <p:spPr>
          <a:xfrm>
            <a:off x="361950" y="1332053"/>
            <a:ext cx="114681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>
                <a:cs typeface="Arial" panose="020B0604020202020204" pitchFamily="34" charset="0"/>
              </a:rPr>
              <a:t>Establish the first </a:t>
            </a:r>
            <a:r>
              <a:rPr lang="en-US" altLang="zh-CN" sz="3200" b="1" dirty="0">
                <a:solidFill>
                  <a:srgbClr val="FF0000"/>
                </a:solidFill>
                <a:cs typeface="Arial" panose="020B0604020202020204" pitchFamily="34" charset="0"/>
              </a:rPr>
              <a:t>cross-reference</a:t>
            </a:r>
            <a:r>
              <a:rPr lang="en-US" altLang="zh-CN" sz="3200" b="1" dirty="0">
                <a:cs typeface="Arial" panose="020B0604020202020204" pitchFamily="34" charset="0"/>
              </a:rPr>
              <a:t> omnidirectional image</a:t>
            </a:r>
          </a:p>
          <a:p>
            <a:pPr lvl="1"/>
            <a:r>
              <a:rPr lang="en-US" altLang="zh-CN" sz="3200" b="1" dirty="0">
                <a:cs typeface="Arial" panose="020B0604020202020204" pitchFamily="34" charset="0"/>
              </a:rPr>
              <a:t>dataset which contains 292 quaternions of fisheye images and</a:t>
            </a:r>
          </a:p>
          <a:p>
            <a:pPr lvl="1"/>
            <a:r>
              <a:rPr lang="en-US" altLang="zh-CN" sz="3200" b="1" dirty="0">
                <a:cs typeface="Arial" panose="020B0604020202020204" pitchFamily="34" charset="0"/>
              </a:rPr>
              <a:t>the stitching results of seven methods</a:t>
            </a:r>
          </a:p>
          <a:p>
            <a:pPr lvl="1"/>
            <a:endParaRPr lang="en-US" altLang="zh-CN" sz="3200" b="1" dirty="0">
              <a:ea typeface="黑体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>
                <a:ea typeface="黑体"/>
                <a:cs typeface="Arial" panose="020B0604020202020204" pitchFamily="34" charset="0"/>
              </a:rPr>
              <a:t>Propose a novel </a:t>
            </a:r>
            <a:r>
              <a:rPr lang="en-US" altLang="zh-CN" sz="3200" b="1" dirty="0">
                <a:solidFill>
                  <a:srgbClr val="FF0000"/>
                </a:solidFill>
                <a:ea typeface="黑体"/>
                <a:cs typeface="Arial" panose="020B0604020202020204" pitchFamily="34" charset="0"/>
              </a:rPr>
              <a:t>OS-IQA algorithm </a:t>
            </a:r>
            <a:r>
              <a:rPr lang="en-US" altLang="zh-CN" sz="3200" b="1" dirty="0">
                <a:ea typeface="黑体"/>
                <a:cs typeface="Arial" panose="020B0604020202020204" pitchFamily="34" charset="0"/>
              </a:rPr>
              <a:t>to automatically assess the stitching quality of 360</a:t>
            </a:r>
            <a:r>
              <a:rPr lang="en-US" altLang="zh-CN" sz="3600" b="1" baseline="30000" dirty="0">
                <a:ea typeface="黑体"/>
                <a:cs typeface="Arial" panose="020B0604020202020204" pitchFamily="34" charset="0"/>
              </a:rPr>
              <a:t>◦</a:t>
            </a:r>
            <a:r>
              <a:rPr lang="en-US" altLang="zh-CN" sz="3200" b="1" dirty="0">
                <a:ea typeface="黑体"/>
                <a:cs typeface="Arial" panose="020B0604020202020204" pitchFamily="34" charset="0"/>
              </a:rPr>
              <a:t> omnidirectional images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ea typeface="黑体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>
                <a:ea typeface="黑体"/>
                <a:cs typeface="Arial" panose="020B0604020202020204" pitchFamily="34" charset="0"/>
              </a:rPr>
              <a:t>Outperforms the classic IQA metrics and is highly consistent with </a:t>
            </a:r>
            <a:r>
              <a:rPr lang="en-US" altLang="zh-CN" sz="3200" b="1" dirty="0">
                <a:solidFill>
                  <a:srgbClr val="FF0000"/>
                </a:solidFill>
                <a:ea typeface="黑体"/>
                <a:cs typeface="Arial" panose="020B0604020202020204" pitchFamily="34" charset="0"/>
              </a:rPr>
              <a:t>human subjective evaluations</a:t>
            </a:r>
            <a:endParaRPr lang="zh-CN" altLang="en-US" sz="3200" b="1" dirty="0">
              <a:solidFill>
                <a:srgbClr val="FF0000"/>
              </a:solidFill>
              <a:ea typeface="黑体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0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>
            <a:spLocks/>
          </p:cNvSpPr>
          <p:nvPr/>
        </p:nvSpPr>
        <p:spPr bwMode="auto">
          <a:xfrm>
            <a:off x="0" y="4625219"/>
            <a:ext cx="12191999" cy="102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bg2"/>
                </a:solidFill>
                <a:latin typeface="+mn-lt"/>
                <a:ea typeface="+mj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 algn="ctr">
              <a:buNone/>
            </a:pPr>
            <a:r>
              <a:rPr lang="en-US" altLang="zh-CN" sz="2800" kern="0" dirty="0"/>
              <a:t>Email:  jiali@buaa.edu.cn   </a:t>
            </a:r>
          </a:p>
          <a:p>
            <a:pPr marL="0" indent="0" algn="ctr">
              <a:buNone/>
            </a:pPr>
            <a:r>
              <a:rPr lang="en-US" altLang="zh-CN" sz="2800" kern="0" dirty="0"/>
              <a:t>Website:  </a:t>
            </a:r>
            <a:r>
              <a:rPr lang="en-US" altLang="zh-CN" sz="2800" dirty="0">
                <a:hlinkClick r:id="rId4"/>
              </a:rPr>
              <a:t>http://cvteam.net</a:t>
            </a:r>
            <a:endParaRPr lang="en-US" altLang="zh-CN" sz="2800" kern="0" dirty="0"/>
          </a:p>
        </p:txBody>
      </p:sp>
      <p:sp>
        <p:nvSpPr>
          <p:cNvPr id="9" name="副标题 2"/>
          <p:cNvSpPr txBox="1">
            <a:spLocks/>
          </p:cNvSpPr>
          <p:nvPr/>
        </p:nvSpPr>
        <p:spPr bwMode="auto">
          <a:xfrm>
            <a:off x="1369623" y="2922032"/>
            <a:ext cx="9144000" cy="56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bg2"/>
                </a:solidFill>
                <a:latin typeface="+mn-lt"/>
                <a:ea typeface="+mj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 algn="ctr">
              <a:buNone/>
            </a:pPr>
            <a:r>
              <a:rPr lang="en-US" altLang="zh-CN" sz="2800" i="1" dirty="0"/>
              <a:t>Found us in P5B-02 !</a:t>
            </a:r>
          </a:p>
          <a:p>
            <a:pPr marL="0" indent="0" algn="ctr">
              <a:buNone/>
            </a:pPr>
            <a:endParaRPr lang="en-US" altLang="zh-CN" sz="2700" kern="0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764781" y="1445182"/>
            <a:ext cx="10858500" cy="157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Cross-Reference Stitching Quality Assessment </a:t>
            </a:r>
            <a:br>
              <a:rPr lang="en-US" altLang="zh-CN" sz="3600" dirty="0">
                <a:solidFill>
                  <a:schemeClr val="tx1"/>
                </a:solidFill>
              </a:rPr>
            </a:br>
            <a:r>
              <a:rPr lang="en-US" altLang="zh-CN" sz="3600" dirty="0">
                <a:solidFill>
                  <a:schemeClr val="tx1"/>
                </a:solidFill>
              </a:rPr>
              <a:t>for 360</a:t>
            </a:r>
            <a:r>
              <a:rPr lang="en-US" altLang="zh-CN" sz="4400" baseline="30000" dirty="0">
                <a:solidFill>
                  <a:schemeClr val="tx1"/>
                </a:solidFill>
              </a:rPr>
              <a:t>◦</a:t>
            </a:r>
            <a:r>
              <a:rPr lang="en-US" altLang="zh-CN" sz="3600" dirty="0">
                <a:solidFill>
                  <a:schemeClr val="tx1"/>
                </a:solidFill>
              </a:rPr>
              <a:t> Omnidirectional Images</a:t>
            </a:r>
            <a:endParaRPr lang="en-US" altLang="zh-CN" sz="3600" kern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FAF5701-8A45-4A92-AE94-0DB7E50C218C}"/>
              </a:ext>
            </a:extLst>
          </p:cNvPr>
          <p:cNvSpPr txBox="1">
            <a:spLocks/>
          </p:cNvSpPr>
          <p:nvPr/>
        </p:nvSpPr>
        <p:spPr bwMode="auto">
          <a:xfrm>
            <a:off x="-1" y="209849"/>
            <a:ext cx="12192000" cy="157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sz="6000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THANK YOU!</a:t>
            </a:r>
            <a:endParaRPr lang="zh-CN" altLang="en-US" sz="6000" kern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10162D-6195-4957-9CFB-A2004D851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618" y="3518135"/>
            <a:ext cx="1205178" cy="1206181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D54B3BF-FD57-4F06-84E0-4341F3D61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29"/>
          <a:stretch/>
        </p:blipFill>
        <p:spPr bwMode="auto">
          <a:xfrm>
            <a:off x="6194031" y="3536860"/>
            <a:ext cx="1591166" cy="102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ED4A024-F6A6-4A21-84B4-A8DB782642FD}"/>
              </a:ext>
            </a:extLst>
          </p:cNvPr>
          <p:cNvSpPr/>
          <p:nvPr/>
        </p:nvSpPr>
        <p:spPr>
          <a:xfrm>
            <a:off x="7643604" y="1922046"/>
            <a:ext cx="4360418" cy="26740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sz="16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0353B3-E178-4FFD-A54D-8FF9264E5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B264D7-0E9C-4920-BCD1-39AD4C998C63}"/>
              </a:ext>
            </a:extLst>
          </p:cNvPr>
          <p:cNvSpPr/>
          <p:nvPr/>
        </p:nvSpPr>
        <p:spPr>
          <a:xfrm>
            <a:off x="213455" y="271463"/>
            <a:ext cx="31544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latin typeface="+mj-lt"/>
                <a:ea typeface="+mj-ea"/>
                <a:cs typeface="+mj-cs"/>
              </a:rPr>
              <a:t>Background</a:t>
            </a:r>
            <a:endParaRPr lang="zh-CN" alt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图片 5" descr="360_0770">
            <a:extLst>
              <a:ext uri="{FF2B5EF4-FFF2-40B4-BE49-F238E27FC236}">
                <a16:creationId xmlns:a16="http://schemas.microsoft.com/office/drawing/2014/main" id="{712D9C1B-6AA7-4B1D-AD0A-923AD333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2" y="2421334"/>
            <a:ext cx="3588838" cy="1774516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B3827AB-077A-4C45-A235-D2EBFCDE64A2}"/>
              </a:ext>
            </a:extLst>
          </p:cNvPr>
          <p:cNvGrpSpPr/>
          <p:nvPr/>
        </p:nvGrpSpPr>
        <p:grpSpPr>
          <a:xfrm>
            <a:off x="7934106" y="2188147"/>
            <a:ext cx="3950139" cy="2126225"/>
            <a:chOff x="478" y="6246"/>
            <a:chExt cx="6707" cy="347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EE950ED-47E4-49B9-9046-20E93DAD0235}"/>
                </a:ext>
              </a:extLst>
            </p:cNvPr>
            <p:cNvGrpSpPr/>
            <p:nvPr/>
          </p:nvGrpSpPr>
          <p:grpSpPr>
            <a:xfrm rot="20700000">
              <a:off x="560" y="6246"/>
              <a:ext cx="2218" cy="1139"/>
              <a:chOff x="560" y="6246"/>
              <a:chExt cx="2218" cy="1139"/>
            </a:xfrm>
          </p:grpSpPr>
          <p:pic>
            <p:nvPicPr>
              <p:cNvPr id="29" name="图片 28" descr="1_samsung">
                <a:extLst>
                  <a:ext uri="{FF2B5EF4-FFF2-40B4-BE49-F238E27FC236}">
                    <a16:creationId xmlns:a16="http://schemas.microsoft.com/office/drawing/2014/main" id="{CDE424AA-BE0A-4F81-B3A3-B3A621669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" y="6247"/>
                <a:ext cx="2218" cy="113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7317C16-F2CE-4CD0-9398-00656DF74D66}"/>
                  </a:ext>
                </a:extLst>
              </p:cNvPr>
              <p:cNvSpPr txBox="1"/>
              <p:nvPr/>
            </p:nvSpPr>
            <p:spPr>
              <a:xfrm>
                <a:off x="560" y="6246"/>
                <a:ext cx="346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/>
                  <a:t>A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8BF7B61-E664-4460-8CE9-3949C53CD407}"/>
                </a:ext>
              </a:extLst>
            </p:cNvPr>
            <p:cNvGrpSpPr/>
            <p:nvPr/>
          </p:nvGrpSpPr>
          <p:grpSpPr>
            <a:xfrm rot="300000">
              <a:off x="2877" y="6246"/>
              <a:ext cx="2219" cy="1137"/>
              <a:chOff x="2877" y="6246"/>
              <a:chExt cx="2219" cy="1137"/>
            </a:xfrm>
          </p:grpSpPr>
          <p:pic>
            <p:nvPicPr>
              <p:cNvPr id="27" name="图片 26" descr="dualfisheye">
                <a:extLst>
                  <a:ext uri="{FF2B5EF4-FFF2-40B4-BE49-F238E27FC236}">
                    <a16:creationId xmlns:a16="http://schemas.microsoft.com/office/drawing/2014/main" id="{63A811D2-B1C2-418C-A75D-29B857A42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7" y="6246"/>
                <a:ext cx="2219" cy="113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C01A4CC-F5F7-4907-94DD-D4543F0ED06B}"/>
                  </a:ext>
                </a:extLst>
              </p:cNvPr>
              <p:cNvSpPr txBox="1"/>
              <p:nvPr/>
            </p:nvSpPr>
            <p:spPr>
              <a:xfrm>
                <a:off x="2877" y="6247"/>
                <a:ext cx="346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/>
                  <a:t>B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943A180-7A65-4FBD-8289-E30567F771FE}"/>
                </a:ext>
              </a:extLst>
            </p:cNvPr>
            <p:cNvGrpSpPr/>
            <p:nvPr/>
          </p:nvGrpSpPr>
          <p:grpSpPr>
            <a:xfrm rot="19260000">
              <a:off x="4966" y="8481"/>
              <a:ext cx="2219" cy="1152"/>
              <a:chOff x="5028" y="6252"/>
              <a:chExt cx="2219" cy="1152"/>
            </a:xfrm>
          </p:grpSpPr>
          <p:pic>
            <p:nvPicPr>
              <p:cNvPr id="25" name="图片 24" descr="等角">
                <a:extLst>
                  <a:ext uri="{FF2B5EF4-FFF2-40B4-BE49-F238E27FC236}">
                    <a16:creationId xmlns:a16="http://schemas.microsoft.com/office/drawing/2014/main" id="{3CC4C270-4276-46CD-ACBA-C2437777F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8" y="6268"/>
                <a:ext cx="2219" cy="113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AD77191-C901-4058-AE55-2CD0E47E331E}"/>
                  </a:ext>
                </a:extLst>
              </p:cNvPr>
              <p:cNvSpPr txBox="1"/>
              <p:nvPr/>
            </p:nvSpPr>
            <p:spPr>
              <a:xfrm>
                <a:off x="5202" y="6252"/>
                <a:ext cx="346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/>
                  <a:t>C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CECC9C8-4664-45F2-A185-C22B9073B965}"/>
                </a:ext>
              </a:extLst>
            </p:cNvPr>
            <p:cNvGrpSpPr/>
            <p:nvPr/>
          </p:nvGrpSpPr>
          <p:grpSpPr>
            <a:xfrm rot="1800000">
              <a:off x="478" y="8369"/>
              <a:ext cx="2218" cy="1136"/>
              <a:chOff x="560" y="7479"/>
              <a:chExt cx="2218" cy="1136"/>
            </a:xfrm>
          </p:grpSpPr>
          <p:pic>
            <p:nvPicPr>
              <p:cNvPr id="23" name="图片 22" descr="等距">
                <a:extLst>
                  <a:ext uri="{FF2B5EF4-FFF2-40B4-BE49-F238E27FC236}">
                    <a16:creationId xmlns:a16="http://schemas.microsoft.com/office/drawing/2014/main" id="{5E74AC19-02F5-40FB-9502-989EC0E1C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" y="7479"/>
                <a:ext cx="2218" cy="113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EFAED99-AE83-4506-A4C7-CCD741CC06E0}"/>
                  </a:ext>
                </a:extLst>
              </p:cNvPr>
              <p:cNvSpPr txBox="1"/>
              <p:nvPr/>
            </p:nvSpPr>
            <p:spPr>
              <a:xfrm>
                <a:off x="560" y="7492"/>
                <a:ext cx="346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/>
                  <a:t>D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0DB3D28-781D-4469-9DC3-CBBEC81C7003}"/>
                </a:ext>
              </a:extLst>
            </p:cNvPr>
            <p:cNvGrpSpPr/>
            <p:nvPr/>
          </p:nvGrpSpPr>
          <p:grpSpPr>
            <a:xfrm rot="360000">
              <a:off x="4375" y="7037"/>
              <a:ext cx="2219" cy="1135"/>
              <a:chOff x="2877" y="7480"/>
              <a:chExt cx="2219" cy="1135"/>
            </a:xfrm>
          </p:grpSpPr>
          <p:pic>
            <p:nvPicPr>
              <p:cNvPr id="21" name="图片 20" descr="后期">
                <a:extLst>
                  <a:ext uri="{FF2B5EF4-FFF2-40B4-BE49-F238E27FC236}">
                    <a16:creationId xmlns:a16="http://schemas.microsoft.com/office/drawing/2014/main" id="{9FBC1F37-7A44-443F-BED7-F0866ED16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8" y="7480"/>
                <a:ext cx="2218" cy="113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1567FE5-2F2A-4B82-85C7-19E44987E2B4}"/>
                  </a:ext>
                </a:extLst>
              </p:cNvPr>
              <p:cNvSpPr txBox="1"/>
              <p:nvPr/>
            </p:nvSpPr>
            <p:spPr>
              <a:xfrm>
                <a:off x="2877" y="7488"/>
                <a:ext cx="346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/>
                  <a:t>E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547C4C1-1B47-4ABE-8308-526CC8796F3F}"/>
                </a:ext>
              </a:extLst>
            </p:cNvPr>
            <p:cNvGrpSpPr/>
            <p:nvPr/>
          </p:nvGrpSpPr>
          <p:grpSpPr>
            <a:xfrm rot="20940000">
              <a:off x="1654" y="7351"/>
              <a:ext cx="2218" cy="1136"/>
              <a:chOff x="5202" y="7480"/>
              <a:chExt cx="2218" cy="1136"/>
            </a:xfrm>
          </p:grpSpPr>
          <p:pic>
            <p:nvPicPr>
              <p:cNvPr id="19" name="图片 18" descr="三脚架">
                <a:extLst>
                  <a:ext uri="{FF2B5EF4-FFF2-40B4-BE49-F238E27FC236}">
                    <a16:creationId xmlns:a16="http://schemas.microsoft.com/office/drawing/2014/main" id="{59F8C547-65F4-4C55-AF9B-895F8A9A7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02" y="7480"/>
                <a:ext cx="2218" cy="113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5346283-B0A5-49BA-AC5E-F0CBC6A3BDAE}"/>
                  </a:ext>
                </a:extLst>
              </p:cNvPr>
              <p:cNvSpPr txBox="1"/>
              <p:nvPr/>
            </p:nvSpPr>
            <p:spPr>
              <a:xfrm>
                <a:off x="5202" y="7492"/>
                <a:ext cx="346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/>
                  <a:t>F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620CCD2-4A6A-492A-8F74-ED68FB688BF8}"/>
                </a:ext>
              </a:extLst>
            </p:cNvPr>
            <p:cNvGrpSpPr/>
            <p:nvPr/>
          </p:nvGrpSpPr>
          <p:grpSpPr>
            <a:xfrm rot="900000">
              <a:off x="2814" y="8580"/>
              <a:ext cx="2219" cy="1136"/>
              <a:chOff x="2877" y="8706"/>
              <a:chExt cx="2219" cy="1136"/>
            </a:xfrm>
          </p:grpSpPr>
          <p:pic>
            <p:nvPicPr>
              <p:cNvPr id="17" name="图片 16" descr="体视">
                <a:extLst>
                  <a:ext uri="{FF2B5EF4-FFF2-40B4-BE49-F238E27FC236}">
                    <a16:creationId xmlns:a16="http://schemas.microsoft.com/office/drawing/2014/main" id="{8B2D18F4-B3B4-4727-9CE2-913A97FFD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7" y="8706"/>
                <a:ext cx="2219" cy="113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5E40BFC-B1B6-4A98-997E-367CD22E8071}"/>
                  </a:ext>
                </a:extLst>
              </p:cNvPr>
              <p:cNvSpPr txBox="1"/>
              <p:nvPr/>
            </p:nvSpPr>
            <p:spPr>
              <a:xfrm>
                <a:off x="2877" y="8707"/>
                <a:ext cx="346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/>
                  <a:t>G</a:t>
                </a:r>
              </a:p>
            </p:txBody>
          </p:sp>
        </p:grpSp>
      </p:grpSp>
      <p:sp>
        <p:nvSpPr>
          <p:cNvPr id="34" name="下箭头 43">
            <a:extLst>
              <a:ext uri="{FF2B5EF4-FFF2-40B4-BE49-F238E27FC236}">
                <a16:creationId xmlns:a16="http://schemas.microsoft.com/office/drawing/2014/main" id="{C2D8F519-6AE2-4F21-A8F3-C00DC96068D8}"/>
              </a:ext>
            </a:extLst>
          </p:cNvPr>
          <p:cNvSpPr/>
          <p:nvPr/>
        </p:nvSpPr>
        <p:spPr>
          <a:xfrm rot="16200000">
            <a:off x="6795059" y="2933977"/>
            <a:ext cx="408940" cy="859155"/>
          </a:xfrm>
          <a:prstGeom prst="downArrow">
            <a:avLst>
              <a:gd name="adj1" fmla="val 50000"/>
              <a:gd name="adj2" fmla="val 62111"/>
            </a:avLst>
          </a:prstGeom>
          <a:solidFill>
            <a:srgbClr val="5B9BD5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62965F1-BB93-4699-9F7C-C12B9748D095}"/>
              </a:ext>
            </a:extLst>
          </p:cNvPr>
          <p:cNvSpPr txBox="1"/>
          <p:nvPr/>
        </p:nvSpPr>
        <p:spPr>
          <a:xfrm>
            <a:off x="8548345" y="4929190"/>
            <a:ext cx="29571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cs typeface="Arial" panose="020B0604020202020204" pitchFamily="34" charset="0"/>
              </a:rPr>
              <a:t>Stitched Images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D5FC8F9-BBB0-4B2B-A92B-7CBBE412F100}"/>
              </a:ext>
            </a:extLst>
          </p:cNvPr>
          <p:cNvSpPr/>
          <p:nvPr/>
        </p:nvSpPr>
        <p:spPr>
          <a:xfrm>
            <a:off x="656434" y="4858792"/>
            <a:ext cx="2783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cs typeface="Arial" panose="020B0604020202020204" pitchFamily="34" charset="0"/>
              </a:rPr>
              <a:t>Dual Fisheye Image</a:t>
            </a:r>
            <a:endParaRPr lang="zh-CN" altLang="en-US" sz="2400" b="1" dirty="0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D3F273A6-BC08-4145-89E5-FCCD70AA5AC8}"/>
              </a:ext>
            </a:extLst>
          </p:cNvPr>
          <p:cNvSpPr/>
          <p:nvPr/>
        </p:nvSpPr>
        <p:spPr>
          <a:xfrm>
            <a:off x="746905" y="2023148"/>
            <a:ext cx="816636" cy="363137"/>
          </a:xfrm>
          <a:prstGeom prst="roundRect">
            <a:avLst/>
          </a:prstGeom>
          <a:solidFill>
            <a:srgbClr val="1959D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  0</a:t>
            </a:r>
            <a:r>
              <a:rPr lang="zh-CN" altLang="en-US" sz="2000" b="1" dirty="0">
                <a:solidFill>
                  <a:schemeClr val="bg1"/>
                </a:solidFill>
              </a:rPr>
              <a:t>° 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6E71FEE8-0B64-4271-86F9-2E30BBE886E4}"/>
              </a:ext>
            </a:extLst>
          </p:cNvPr>
          <p:cNvSpPr/>
          <p:nvPr/>
        </p:nvSpPr>
        <p:spPr>
          <a:xfrm>
            <a:off x="2537007" y="2018205"/>
            <a:ext cx="816636" cy="363137"/>
          </a:xfrm>
          <a:prstGeom prst="roundRect">
            <a:avLst/>
          </a:prstGeom>
          <a:solidFill>
            <a:srgbClr val="1959D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</a:rPr>
              <a:t>180</a:t>
            </a:r>
            <a:r>
              <a:rPr lang="zh-CN" altLang="en-US" sz="2000" b="1" dirty="0">
                <a:solidFill>
                  <a:schemeClr val="bg1"/>
                </a:solidFill>
              </a:rPr>
              <a:t>°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FA93292-1A98-4B96-B5B3-55E69E1BA663}"/>
              </a:ext>
            </a:extLst>
          </p:cNvPr>
          <p:cNvSpPr/>
          <p:nvPr/>
        </p:nvSpPr>
        <p:spPr>
          <a:xfrm>
            <a:off x="4842305" y="1922046"/>
            <a:ext cx="1508223" cy="5538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Model 1, Param x 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F24E15EC-3106-48CD-B526-EBBBB4519F36}"/>
              </a:ext>
            </a:extLst>
          </p:cNvPr>
          <p:cNvSpPr/>
          <p:nvPr/>
        </p:nvSpPr>
        <p:spPr>
          <a:xfrm>
            <a:off x="4842305" y="2697431"/>
            <a:ext cx="1508223" cy="55382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Model 2, Param y 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3DBD1B06-7866-4A3E-98F5-933F7B11C301}"/>
              </a:ext>
            </a:extLst>
          </p:cNvPr>
          <p:cNvSpPr/>
          <p:nvPr/>
        </p:nvSpPr>
        <p:spPr>
          <a:xfrm>
            <a:off x="4842305" y="4191526"/>
            <a:ext cx="1508223" cy="553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Model n</a:t>
            </a: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Param z 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AF3630B-A45D-4699-9B6C-348FF3D7746E}"/>
              </a:ext>
            </a:extLst>
          </p:cNvPr>
          <p:cNvSpPr txBox="1"/>
          <p:nvPr/>
        </p:nvSpPr>
        <p:spPr>
          <a:xfrm>
            <a:off x="5388913" y="3447356"/>
            <a:ext cx="615553" cy="553830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800" dirty="0">
                <a:latin typeface="+mn-lt"/>
                <a:ea typeface="+mn-ea"/>
              </a:rPr>
              <a:t>…</a:t>
            </a:r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B6A11C7D-2280-4DA7-9EDD-B22ED7A15B2A}"/>
              </a:ext>
            </a:extLst>
          </p:cNvPr>
          <p:cNvSpPr/>
          <p:nvPr/>
        </p:nvSpPr>
        <p:spPr bwMode="auto">
          <a:xfrm>
            <a:off x="4210802" y="2181359"/>
            <a:ext cx="485967" cy="2414729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1281B4D-2DA5-4D3F-9F7A-FD2B115138CF}"/>
              </a:ext>
            </a:extLst>
          </p:cNvPr>
          <p:cNvSpPr/>
          <p:nvPr/>
        </p:nvSpPr>
        <p:spPr>
          <a:xfrm>
            <a:off x="361950" y="1118490"/>
            <a:ext cx="11468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Omnidirectional Image Quality Assessment 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E2DC4A1-6E78-428C-AD58-9B6E7966E28C}"/>
              </a:ext>
            </a:extLst>
          </p:cNvPr>
          <p:cNvSpPr/>
          <p:nvPr/>
        </p:nvSpPr>
        <p:spPr>
          <a:xfrm>
            <a:off x="2021711" y="5774779"/>
            <a:ext cx="7662700" cy="70627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Which is the best stitching method and image? 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C5BA9BA-58A7-497F-8669-68794C020678}"/>
              </a:ext>
            </a:extLst>
          </p:cNvPr>
          <p:cNvSpPr txBox="1"/>
          <p:nvPr/>
        </p:nvSpPr>
        <p:spPr>
          <a:xfrm>
            <a:off x="4515397" y="4929190"/>
            <a:ext cx="29571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cs typeface="Arial" panose="020B0604020202020204" pitchFamily="34" charset="0"/>
              </a:rPr>
              <a:t>Stitching Algorithms</a:t>
            </a:r>
          </a:p>
        </p:txBody>
      </p:sp>
    </p:spTree>
    <p:extLst>
      <p:ext uri="{BB962C8B-B14F-4D97-AF65-F5344CB8AC3E}">
        <p14:creationId xmlns:p14="http://schemas.microsoft.com/office/powerpoint/2010/main" val="415325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68C8BD-3885-4556-AE16-90C1D256E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DDE112-66A6-4B04-9389-ED19F1179A5C}"/>
              </a:ext>
            </a:extLst>
          </p:cNvPr>
          <p:cNvSpPr/>
          <p:nvPr/>
        </p:nvSpPr>
        <p:spPr>
          <a:xfrm>
            <a:off x="213455" y="271463"/>
            <a:ext cx="28488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latin typeface="+mj-lt"/>
                <a:ea typeface="+mj-ea"/>
                <a:cs typeface="+mj-cs"/>
              </a:rPr>
              <a:t>Motivation</a:t>
            </a:r>
            <a:endParaRPr lang="zh-CN" alt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921768-CF7D-4B6D-85A5-8C3023C8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9" y="3113730"/>
            <a:ext cx="3051385" cy="2428652"/>
          </a:xfrm>
          <a:prstGeom prst="rect">
            <a:avLst/>
          </a:prstGeom>
        </p:spPr>
      </p:pic>
      <p:pic>
        <p:nvPicPr>
          <p:cNvPr id="10" name="图片 9" descr="1_samsung">
            <a:extLst>
              <a:ext uri="{FF2B5EF4-FFF2-40B4-BE49-F238E27FC236}">
                <a16:creationId xmlns:a16="http://schemas.microsoft.com/office/drawing/2014/main" id="{3B3E8B9F-1C7E-4A9B-AD0D-3EAB7B4A4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879" y="4467380"/>
            <a:ext cx="3237873" cy="16477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图片 10" descr="dualfisheye">
            <a:extLst>
              <a:ext uri="{FF2B5EF4-FFF2-40B4-BE49-F238E27FC236}">
                <a16:creationId xmlns:a16="http://schemas.microsoft.com/office/drawing/2014/main" id="{49B93E96-B8B3-413F-AFC9-0E804522F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879" y="2173188"/>
            <a:ext cx="3237873" cy="16462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E3C5973-2F86-47BA-817C-974C8340F4C1}"/>
              </a:ext>
            </a:extLst>
          </p:cNvPr>
          <p:cNvSpPr/>
          <p:nvPr/>
        </p:nvSpPr>
        <p:spPr>
          <a:xfrm>
            <a:off x="9163613" y="3680953"/>
            <a:ext cx="2699657" cy="1015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Image Quality Assessment Metrics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EC3978-DC61-475C-AD0B-0ED4E0D37DFB}"/>
              </a:ext>
            </a:extLst>
          </p:cNvPr>
          <p:cNvSpPr/>
          <p:nvPr/>
        </p:nvSpPr>
        <p:spPr>
          <a:xfrm>
            <a:off x="5925740" y="3819400"/>
            <a:ext cx="1827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Stitched Image</a:t>
            </a:r>
            <a:endParaRPr lang="zh-CN" altLang="en-US" sz="20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F08062-0198-44C4-84EA-F50E4CA73336}"/>
              </a:ext>
            </a:extLst>
          </p:cNvPr>
          <p:cNvSpPr/>
          <p:nvPr/>
        </p:nvSpPr>
        <p:spPr>
          <a:xfrm>
            <a:off x="5610144" y="6115112"/>
            <a:ext cx="27190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Manual Calibrated GT</a:t>
            </a:r>
            <a:endParaRPr lang="zh-CN" altLang="en-US" sz="2000" b="1" dirty="0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C1063D38-3872-4AD6-B1DB-CE3ACF962E37}"/>
              </a:ext>
            </a:extLst>
          </p:cNvPr>
          <p:cNvSpPr/>
          <p:nvPr/>
        </p:nvSpPr>
        <p:spPr bwMode="auto">
          <a:xfrm>
            <a:off x="4408743" y="2981367"/>
            <a:ext cx="485967" cy="2414729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77DCC1CC-CE94-4339-8241-42332FCF57D8}"/>
              </a:ext>
            </a:extLst>
          </p:cNvPr>
          <p:cNvSpPr/>
          <p:nvPr/>
        </p:nvSpPr>
        <p:spPr bwMode="auto">
          <a:xfrm rot="10800000">
            <a:off x="8570199" y="2981367"/>
            <a:ext cx="485967" cy="2414729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A7CE37-B302-4174-8845-FE4BB31BE6A7}"/>
              </a:ext>
            </a:extLst>
          </p:cNvPr>
          <p:cNvSpPr/>
          <p:nvPr/>
        </p:nvSpPr>
        <p:spPr>
          <a:xfrm>
            <a:off x="1303342" y="5715002"/>
            <a:ext cx="26484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Dual Fisheye Camera</a:t>
            </a:r>
            <a:endParaRPr lang="zh-CN" altLang="en-US" sz="20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CC760F-E951-4440-B17B-E6E06B4A7D45}"/>
              </a:ext>
            </a:extLst>
          </p:cNvPr>
          <p:cNvSpPr/>
          <p:nvPr/>
        </p:nvSpPr>
        <p:spPr>
          <a:xfrm>
            <a:off x="361950" y="1118490"/>
            <a:ext cx="11468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Conventional Setting of Omnidirectional Image Quality Assessment:</a:t>
            </a:r>
          </a:p>
          <a:p>
            <a:pPr algn="just">
              <a:defRPr/>
            </a:pP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       A </a:t>
            </a:r>
            <a:r>
              <a:rPr lang="en-US" altLang="zh-CN" sz="2400" b="1" dirty="0">
                <a:solidFill>
                  <a:srgbClr val="FF0000"/>
                </a:solidFill>
                <a:ea typeface="黑体"/>
                <a:cs typeface="Arial" panose="020B0604020202020204" pitchFamily="34" charset="0"/>
              </a:rPr>
              <a:t>stitched image </a:t>
            </a: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and its corresponding </a:t>
            </a:r>
            <a:r>
              <a:rPr lang="en-US" altLang="zh-CN" sz="2400" b="1" dirty="0">
                <a:solidFill>
                  <a:srgbClr val="FF0000"/>
                </a:solidFill>
                <a:ea typeface="黑体"/>
                <a:cs typeface="Arial" panose="020B0604020202020204" pitchFamily="34" charset="0"/>
              </a:rPr>
              <a:t>ground truth</a:t>
            </a: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4E7496-0A9A-40BE-BBBD-31B54374D960}"/>
              </a:ext>
            </a:extLst>
          </p:cNvPr>
          <p:cNvSpPr/>
          <p:nvPr/>
        </p:nvSpPr>
        <p:spPr>
          <a:xfrm>
            <a:off x="9056166" y="5542382"/>
            <a:ext cx="2773884" cy="87753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Hard to get?</a:t>
            </a:r>
          </a:p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Accumulated error?</a:t>
            </a:r>
          </a:p>
        </p:txBody>
      </p:sp>
    </p:spTree>
    <p:extLst>
      <p:ext uri="{BB962C8B-B14F-4D97-AF65-F5344CB8AC3E}">
        <p14:creationId xmlns:p14="http://schemas.microsoft.com/office/powerpoint/2010/main" val="420408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68C8BD-3885-4556-AE16-90C1D256E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DDE112-66A6-4B04-9389-ED19F1179A5C}"/>
              </a:ext>
            </a:extLst>
          </p:cNvPr>
          <p:cNvSpPr/>
          <p:nvPr/>
        </p:nvSpPr>
        <p:spPr>
          <a:xfrm>
            <a:off x="213455" y="271463"/>
            <a:ext cx="28488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latin typeface="+mj-lt"/>
                <a:ea typeface="+mj-ea"/>
                <a:cs typeface="+mj-cs"/>
              </a:rPr>
              <a:t>Motivation</a:t>
            </a:r>
            <a:endParaRPr lang="zh-CN" alt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8FC0083-12B0-4F89-8D8B-3C4CB0D7B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83" y="1839359"/>
            <a:ext cx="8217318" cy="491704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E4C1F1B-2CB7-4D09-9B35-B15BAEF9041F}"/>
              </a:ext>
            </a:extLst>
          </p:cNvPr>
          <p:cNvSpPr/>
          <p:nvPr/>
        </p:nvSpPr>
        <p:spPr>
          <a:xfrm>
            <a:off x="502946" y="1180604"/>
            <a:ext cx="11665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ea typeface="黑体"/>
                <a:cs typeface="Arial" panose="020B0604020202020204" pitchFamily="34" charset="0"/>
              </a:rPr>
              <a:t>Cross-reference</a:t>
            </a: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: Omnidirectional capturing with quadruple fisheye images captured at 0, 90, 180, 270 degrees.</a:t>
            </a:r>
            <a:endParaRPr lang="zh-CN" altLang="en-US" sz="2400" b="1" dirty="0">
              <a:ea typeface="黑体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DA5AE6A-8695-4F67-8219-848E5C5B45E7}"/>
              </a:ext>
            </a:extLst>
          </p:cNvPr>
          <p:cNvGrpSpPr/>
          <p:nvPr/>
        </p:nvGrpSpPr>
        <p:grpSpPr>
          <a:xfrm>
            <a:off x="7645400" y="3802011"/>
            <a:ext cx="4234110" cy="830997"/>
            <a:chOff x="7645400" y="3802011"/>
            <a:chExt cx="4234110" cy="83099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ED2992A-FDC9-49CE-886C-EF21992B7949}"/>
                </a:ext>
              </a:extLst>
            </p:cNvPr>
            <p:cNvSpPr/>
            <p:nvPr/>
          </p:nvSpPr>
          <p:spPr>
            <a:xfrm>
              <a:off x="9549624" y="3802011"/>
              <a:ext cx="2329886" cy="830997"/>
            </a:xfrm>
            <a:prstGeom prst="rect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Cross-Reference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98394626-DE3E-4232-90C5-915FEEF0F3C0}"/>
                </a:ext>
              </a:extLst>
            </p:cNvPr>
            <p:cNvCxnSpPr>
              <a:cxnSpLocks/>
              <a:endCxn id="6" idx="1"/>
            </p:cNvCxnSpPr>
            <p:nvPr/>
          </p:nvCxnSpPr>
          <p:spPr bwMode="auto">
            <a:xfrm>
              <a:off x="7645400" y="4217510"/>
              <a:ext cx="1904224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569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ACCB8-3194-4102-AA72-A9626AC9C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05C1ECF3-F672-46F9-9F4C-22699EE33548}"/>
              </a:ext>
            </a:extLst>
          </p:cNvPr>
          <p:cNvSpPr/>
          <p:nvPr/>
        </p:nvSpPr>
        <p:spPr>
          <a:xfrm>
            <a:off x="286026" y="325212"/>
            <a:ext cx="18389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BB053B-7434-4582-8C78-0959F52AACB7}"/>
              </a:ext>
            </a:extLst>
          </p:cNvPr>
          <p:cNvSpPr/>
          <p:nvPr/>
        </p:nvSpPr>
        <p:spPr>
          <a:xfrm>
            <a:off x="286026" y="1163880"/>
            <a:ext cx="9721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CROSS: C</a:t>
            </a:r>
            <a:r>
              <a:rPr lang="en-US" altLang="zh-CN" sz="2800" b="1" dirty="0"/>
              <a:t>ross-</a:t>
            </a:r>
            <a:r>
              <a:rPr lang="en-US" altLang="zh-CN" sz="2800" b="1" dirty="0">
                <a:solidFill>
                  <a:srgbClr val="FF0000"/>
                </a:solidFill>
              </a:rPr>
              <a:t>R</a:t>
            </a:r>
            <a:r>
              <a:rPr lang="en-US" altLang="zh-CN" sz="2800" b="1" dirty="0"/>
              <a:t>eference </a:t>
            </a:r>
            <a:r>
              <a:rPr lang="en-US" altLang="zh-CN" sz="2800" b="1" dirty="0">
                <a:solidFill>
                  <a:srgbClr val="FF0000"/>
                </a:solidFill>
              </a:rPr>
              <a:t>O</a:t>
            </a:r>
            <a:r>
              <a:rPr lang="en-US" altLang="zh-CN" sz="2800" b="1" dirty="0"/>
              <a:t>mnidirectional </a:t>
            </a:r>
            <a:r>
              <a:rPr lang="en-US" altLang="zh-CN" sz="2800" b="1" dirty="0">
                <a:solidFill>
                  <a:srgbClr val="FF0000"/>
                </a:solidFill>
              </a:rPr>
              <a:t>S</a:t>
            </a:r>
            <a:r>
              <a:rPr lang="en-US" altLang="zh-CN" sz="2800" b="1" dirty="0"/>
              <a:t>titching data </a:t>
            </a:r>
            <a:r>
              <a:rPr lang="en-US" altLang="zh-CN" sz="2800" b="1" dirty="0">
                <a:solidFill>
                  <a:srgbClr val="FF0000"/>
                </a:solidFill>
              </a:rPr>
              <a:t>S</a:t>
            </a:r>
            <a:r>
              <a:rPr lang="en-US" altLang="zh-CN" sz="2800" b="1" dirty="0"/>
              <a:t>et</a:t>
            </a:r>
            <a:endParaRPr lang="en-US" altLang="zh-CN" sz="5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B2AF05-272F-4FFD-9BC6-84DFB899E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19" y="1955060"/>
            <a:ext cx="1831476" cy="1828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BE8BAE-2F40-465D-B063-B0C68C44C0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962" y="1945410"/>
            <a:ext cx="1831476" cy="18289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6A74A93-4569-4A31-8FCF-18ACF8F84E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32" y="1960243"/>
            <a:ext cx="1831477" cy="18289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4C431FA-56A1-4CF7-8A70-74BD576212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278" y="1950865"/>
            <a:ext cx="1833585" cy="18335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4A75A66-8C16-414D-8365-82E490B039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32" y="4399310"/>
            <a:ext cx="3827742" cy="191387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D5E9ED2-4C9E-4A9A-AD01-475C69DE50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21" y="4399310"/>
            <a:ext cx="3809315" cy="190465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6A62D81-BA7E-483C-A98B-C7AB23B4DAC5}"/>
              </a:ext>
            </a:extLst>
          </p:cNvPr>
          <p:cNvSpPr/>
          <p:nvPr/>
        </p:nvSpPr>
        <p:spPr>
          <a:xfrm>
            <a:off x="4389962" y="3847280"/>
            <a:ext cx="570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0</a:t>
            </a:r>
            <a:r>
              <a:rPr lang="zh-CN" altLang="en-US" sz="2000" b="1" dirty="0"/>
              <a:t>°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49D42E0-3251-433B-B8F2-0413BF5606F0}"/>
              </a:ext>
            </a:extLst>
          </p:cNvPr>
          <p:cNvSpPr/>
          <p:nvPr/>
        </p:nvSpPr>
        <p:spPr>
          <a:xfrm>
            <a:off x="8434611" y="3835311"/>
            <a:ext cx="708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90</a:t>
            </a:r>
            <a:r>
              <a:rPr lang="zh-CN" altLang="en-US" sz="2000" b="1" dirty="0"/>
              <a:t>°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2A667F7-A3FB-417B-8A2E-1456808A979B}"/>
              </a:ext>
            </a:extLst>
          </p:cNvPr>
          <p:cNvSpPr/>
          <p:nvPr/>
        </p:nvSpPr>
        <p:spPr>
          <a:xfrm>
            <a:off x="2225729" y="3839506"/>
            <a:ext cx="904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180</a:t>
            </a:r>
            <a:r>
              <a:rPr lang="zh-CN" altLang="en-US" sz="2000" b="1" dirty="0"/>
              <a:t>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3FAD3F9-85FD-4A4E-A87A-8390446A9566}"/>
              </a:ext>
            </a:extLst>
          </p:cNvPr>
          <p:cNvSpPr/>
          <p:nvPr/>
        </p:nvSpPr>
        <p:spPr>
          <a:xfrm>
            <a:off x="6398575" y="3843085"/>
            <a:ext cx="833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270</a:t>
            </a:r>
            <a:r>
              <a:rPr lang="zh-CN" altLang="en-US" sz="2000" b="1" dirty="0"/>
              <a:t>°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28F5CDC-46A4-41BD-9185-C7D95569575A}"/>
              </a:ext>
            </a:extLst>
          </p:cNvPr>
          <p:cNvSpPr/>
          <p:nvPr/>
        </p:nvSpPr>
        <p:spPr>
          <a:xfrm>
            <a:off x="6684071" y="6303968"/>
            <a:ext cx="1710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Reference GT</a:t>
            </a:r>
            <a:endParaRPr lang="zh-CN" altLang="en-US" sz="2000" b="1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D9D3304-1A88-48C9-9781-A380CDB99EE1}"/>
              </a:ext>
            </a:extLst>
          </p:cNvPr>
          <p:cNvSpPr/>
          <p:nvPr/>
        </p:nvSpPr>
        <p:spPr>
          <a:xfrm>
            <a:off x="2806319" y="6291530"/>
            <a:ext cx="1710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Reference GT</a:t>
            </a:r>
            <a:endParaRPr lang="zh-CN" altLang="en-US" sz="2000" b="1" dirty="0"/>
          </a:p>
        </p:txBody>
      </p:sp>
      <p:sp>
        <p:nvSpPr>
          <p:cNvPr id="267" name="箭头: 下 266">
            <a:extLst>
              <a:ext uri="{FF2B5EF4-FFF2-40B4-BE49-F238E27FC236}">
                <a16:creationId xmlns:a16="http://schemas.microsoft.com/office/drawing/2014/main" id="{71E0C573-0994-4BC8-B3E4-1C46CADA5B54}"/>
              </a:ext>
            </a:extLst>
          </p:cNvPr>
          <p:cNvSpPr/>
          <p:nvPr/>
        </p:nvSpPr>
        <p:spPr>
          <a:xfrm>
            <a:off x="3434191" y="3939210"/>
            <a:ext cx="440172" cy="400110"/>
          </a:xfrm>
          <a:prstGeom prst="downArrow">
            <a:avLst/>
          </a:prstGeom>
          <a:solidFill>
            <a:srgbClr val="1959D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sz="1600" b="1" dirty="0"/>
          </a:p>
        </p:txBody>
      </p:sp>
      <p:sp>
        <p:nvSpPr>
          <p:cNvPr id="48" name="箭头: 下 47">
            <a:extLst>
              <a:ext uri="{FF2B5EF4-FFF2-40B4-BE49-F238E27FC236}">
                <a16:creationId xmlns:a16="http://schemas.microsoft.com/office/drawing/2014/main" id="{8AE29EE5-518A-4DF0-904B-0648A06B2488}"/>
              </a:ext>
            </a:extLst>
          </p:cNvPr>
          <p:cNvSpPr/>
          <p:nvPr/>
        </p:nvSpPr>
        <p:spPr>
          <a:xfrm>
            <a:off x="7494392" y="3948339"/>
            <a:ext cx="440172" cy="400110"/>
          </a:xfrm>
          <a:prstGeom prst="downArrow">
            <a:avLst/>
          </a:prstGeom>
          <a:solidFill>
            <a:srgbClr val="1959D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sz="1600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F7E2604-6B60-4049-AB75-6A8CF694590F}"/>
              </a:ext>
            </a:extLst>
          </p:cNvPr>
          <p:cNvSpPr/>
          <p:nvPr/>
        </p:nvSpPr>
        <p:spPr>
          <a:xfrm>
            <a:off x="9913706" y="2470499"/>
            <a:ext cx="1601721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Dual Fisheye</a:t>
            </a:r>
          </a:p>
          <a:p>
            <a:r>
              <a:rPr lang="en-US" altLang="zh-CN" sz="2000" b="1" dirty="0"/>
              <a:t>Quaternions</a:t>
            </a:r>
            <a:endParaRPr lang="zh-CN" altLang="en-US" sz="2000" b="1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33B1E4F-5395-4A78-8CC1-4B6C52FF8866}"/>
              </a:ext>
            </a:extLst>
          </p:cNvPr>
          <p:cNvSpPr/>
          <p:nvPr/>
        </p:nvSpPr>
        <p:spPr>
          <a:xfrm>
            <a:off x="9913706" y="4986234"/>
            <a:ext cx="1919308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360</a:t>
            </a:r>
            <a:r>
              <a:rPr lang="zh-CN" altLang="en-US" sz="2000" b="1" dirty="0"/>
              <a:t>°</a:t>
            </a:r>
            <a:r>
              <a:rPr lang="en-US" altLang="zh-CN" sz="2000" b="1" dirty="0">
                <a:cs typeface="Arial" panose="020B0604020202020204" pitchFamily="34" charset="0"/>
              </a:rPr>
              <a:t>Reference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796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ACCB8-3194-4102-AA72-A9626AC9C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05C1ECF3-F672-46F9-9F4C-22699EE33548}"/>
              </a:ext>
            </a:extLst>
          </p:cNvPr>
          <p:cNvSpPr/>
          <p:nvPr/>
        </p:nvSpPr>
        <p:spPr>
          <a:xfrm>
            <a:off x="286026" y="325212"/>
            <a:ext cx="18389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BB053B-7434-4582-8C78-0959F52AACB7}"/>
              </a:ext>
            </a:extLst>
          </p:cNvPr>
          <p:cNvSpPr/>
          <p:nvPr/>
        </p:nvSpPr>
        <p:spPr>
          <a:xfrm>
            <a:off x="286026" y="1163880"/>
            <a:ext cx="9721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CROSS: C</a:t>
            </a:r>
            <a:r>
              <a:rPr lang="en-US" altLang="zh-CN" sz="2800" b="1" dirty="0"/>
              <a:t>ross-</a:t>
            </a:r>
            <a:r>
              <a:rPr lang="en-US" altLang="zh-CN" sz="2800" b="1" dirty="0">
                <a:solidFill>
                  <a:srgbClr val="FF0000"/>
                </a:solidFill>
              </a:rPr>
              <a:t>R</a:t>
            </a:r>
            <a:r>
              <a:rPr lang="en-US" altLang="zh-CN" sz="2800" b="1" dirty="0"/>
              <a:t>eference </a:t>
            </a:r>
            <a:r>
              <a:rPr lang="en-US" altLang="zh-CN" sz="2800" b="1" dirty="0">
                <a:solidFill>
                  <a:srgbClr val="FF0000"/>
                </a:solidFill>
              </a:rPr>
              <a:t>O</a:t>
            </a:r>
            <a:r>
              <a:rPr lang="en-US" altLang="zh-CN" sz="2800" b="1" dirty="0"/>
              <a:t>mnidirectional </a:t>
            </a:r>
            <a:r>
              <a:rPr lang="en-US" altLang="zh-CN" sz="2800" b="1" dirty="0">
                <a:solidFill>
                  <a:srgbClr val="FF0000"/>
                </a:solidFill>
              </a:rPr>
              <a:t>S</a:t>
            </a:r>
            <a:r>
              <a:rPr lang="en-US" altLang="zh-CN" sz="2800" b="1" dirty="0"/>
              <a:t>titching data </a:t>
            </a:r>
            <a:r>
              <a:rPr lang="en-US" altLang="zh-CN" sz="2800" b="1" dirty="0">
                <a:solidFill>
                  <a:srgbClr val="FF0000"/>
                </a:solidFill>
              </a:rPr>
              <a:t>S</a:t>
            </a:r>
            <a:r>
              <a:rPr lang="en-US" altLang="zh-CN" sz="2800" b="1" dirty="0"/>
              <a:t>et</a:t>
            </a:r>
            <a:endParaRPr lang="en-US" altLang="zh-CN" sz="54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CC3DFE-C00E-4BB5-B0DB-25408EE79B92}"/>
              </a:ext>
            </a:extLst>
          </p:cNvPr>
          <p:cNvGrpSpPr/>
          <p:nvPr/>
        </p:nvGrpSpPr>
        <p:grpSpPr>
          <a:xfrm>
            <a:off x="286026" y="1817882"/>
            <a:ext cx="11531467" cy="4852315"/>
            <a:chOff x="286026" y="1817882"/>
            <a:chExt cx="11531467" cy="48523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9C31CED-CDC2-4977-B00B-ED66F739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" y="3690711"/>
              <a:ext cx="2849094" cy="142454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F7B3AED-5CC2-4F21-86D0-970736E55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6" y="1817882"/>
              <a:ext cx="2849094" cy="142454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22C578F-F442-46D2-8B98-27E8A1108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0150" y="1817882"/>
              <a:ext cx="2849094" cy="142454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4CD3C1-6072-443F-9CFC-8261EA6F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0150" y="3690711"/>
              <a:ext cx="2849094" cy="142454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6151ED0-445E-4F18-9EF2-48C15454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274" y="1817882"/>
              <a:ext cx="2849094" cy="1424547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EE0A32B-DA02-4B81-AFB3-C1994FEB6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274" y="3690711"/>
              <a:ext cx="2849094" cy="142454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19FC249-27F3-4EBC-B820-A61F58D52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8397" y="1817882"/>
              <a:ext cx="2849094" cy="142454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A54002F-8777-4161-ADA7-D6FCE475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8397" y="3690711"/>
              <a:ext cx="2849096" cy="1424548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5B4DFBD-94F7-4EF8-A090-D209CE2F84BA}"/>
                </a:ext>
              </a:extLst>
            </p:cNvPr>
            <p:cNvSpPr/>
            <p:nvPr/>
          </p:nvSpPr>
          <p:spPr>
            <a:xfrm>
              <a:off x="5181931" y="5116349"/>
              <a:ext cx="17109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cs typeface="Arial" panose="020B0604020202020204" pitchFamily="34" charset="0"/>
                </a:rPr>
                <a:t>Reference GT</a:t>
              </a:r>
              <a:endParaRPr lang="zh-CN" altLang="en-US" sz="2000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2EB50F3-2AA2-4864-B2BE-CC790FEB7972}"/>
                </a:ext>
              </a:extLst>
            </p:cNvPr>
            <p:cNvSpPr/>
            <p:nvPr/>
          </p:nvSpPr>
          <p:spPr>
            <a:xfrm>
              <a:off x="4858918" y="3216620"/>
              <a:ext cx="24481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cs typeface="Arial" panose="020B0604020202020204" pitchFamily="34" charset="0"/>
                </a:rPr>
                <a:t>Dual Fisheye Images</a:t>
              </a:r>
              <a:endParaRPr lang="zh-CN" altLang="en-US" sz="2000" b="1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5AC9B65-9560-4083-A345-9871212DF54F}"/>
                </a:ext>
              </a:extLst>
            </p:cNvPr>
            <p:cNvSpPr/>
            <p:nvPr/>
          </p:nvSpPr>
          <p:spPr>
            <a:xfrm>
              <a:off x="367242" y="5592979"/>
              <a:ext cx="110744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Statistics: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Group: 292 quaternions of fisheye images and the stitching results of 7 methods.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Resolution: 5792 × 2896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45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ACCB8-3194-4102-AA72-A9626AC9C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05C1ECF3-F672-46F9-9F4C-22699EE33548}"/>
              </a:ext>
            </a:extLst>
          </p:cNvPr>
          <p:cNvSpPr/>
          <p:nvPr/>
        </p:nvSpPr>
        <p:spPr>
          <a:xfrm>
            <a:off x="286026" y="325212"/>
            <a:ext cx="18389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BB053B-7434-4582-8C78-0959F52AACB7}"/>
              </a:ext>
            </a:extLst>
          </p:cNvPr>
          <p:cNvSpPr/>
          <p:nvPr/>
        </p:nvSpPr>
        <p:spPr>
          <a:xfrm>
            <a:off x="286026" y="1163880"/>
            <a:ext cx="9721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CROSS: C</a:t>
            </a:r>
            <a:r>
              <a:rPr lang="en-US" altLang="zh-CN" sz="2800" b="1" dirty="0"/>
              <a:t>ross-</a:t>
            </a:r>
            <a:r>
              <a:rPr lang="en-US" altLang="zh-CN" sz="2800" b="1" dirty="0">
                <a:solidFill>
                  <a:srgbClr val="FF0000"/>
                </a:solidFill>
              </a:rPr>
              <a:t>R</a:t>
            </a:r>
            <a:r>
              <a:rPr lang="en-US" altLang="zh-CN" sz="2800" b="1" dirty="0"/>
              <a:t>eference </a:t>
            </a:r>
            <a:r>
              <a:rPr lang="en-US" altLang="zh-CN" sz="2800" b="1" dirty="0">
                <a:solidFill>
                  <a:srgbClr val="FF0000"/>
                </a:solidFill>
              </a:rPr>
              <a:t>O</a:t>
            </a:r>
            <a:r>
              <a:rPr lang="en-US" altLang="zh-CN" sz="2800" b="1" dirty="0"/>
              <a:t>mnidirectional </a:t>
            </a:r>
            <a:r>
              <a:rPr lang="en-US" altLang="zh-CN" sz="2800" b="1" dirty="0">
                <a:solidFill>
                  <a:srgbClr val="FF0000"/>
                </a:solidFill>
              </a:rPr>
              <a:t>S</a:t>
            </a:r>
            <a:r>
              <a:rPr lang="en-US" altLang="zh-CN" sz="2800" b="1" dirty="0"/>
              <a:t>titching data </a:t>
            </a:r>
            <a:r>
              <a:rPr lang="en-US" altLang="zh-CN" sz="2800" b="1" dirty="0">
                <a:solidFill>
                  <a:srgbClr val="FF0000"/>
                </a:solidFill>
              </a:rPr>
              <a:t>S</a:t>
            </a:r>
            <a:r>
              <a:rPr lang="en-US" altLang="zh-CN" sz="2800" b="1" dirty="0"/>
              <a:t>et</a:t>
            </a:r>
            <a:endParaRPr lang="en-US" altLang="zh-CN" sz="5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F862D-1918-4826-8D5E-3B3502B17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48" y="1851679"/>
            <a:ext cx="2786722" cy="13933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5E585B-D66A-4739-B309-05FCFAA47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4" y="1851679"/>
            <a:ext cx="2849094" cy="14245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72FDD7-DE0E-47D4-911D-78B7587F5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96" y="1851679"/>
            <a:ext cx="2849094" cy="142454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42DB643-8668-489C-AC0E-BE5118CDD1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4" y="3694247"/>
            <a:ext cx="2849094" cy="14245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98C6F7D-1D64-40E9-A2BF-494FA269D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96" y="3694247"/>
            <a:ext cx="2849094" cy="142454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BED9733-A103-4978-9EE8-377B48EA2B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48" y="3694247"/>
            <a:ext cx="2786722" cy="139336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BE597AF-EB3F-440F-B40C-49AB2378E3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28" y="3694247"/>
            <a:ext cx="2786722" cy="139336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D3E6CBC-D4C9-4958-BF44-846B735FC0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28" y="1874063"/>
            <a:ext cx="2786722" cy="1393361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6C1660B0-4C40-4C68-A7DC-99233D2DFDF9}"/>
              </a:ext>
            </a:extLst>
          </p:cNvPr>
          <p:cNvSpPr/>
          <p:nvPr/>
        </p:nvSpPr>
        <p:spPr>
          <a:xfrm>
            <a:off x="5181931" y="5200780"/>
            <a:ext cx="1710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Reference GT</a:t>
            </a:r>
            <a:endParaRPr lang="zh-CN" altLang="en-US" sz="20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983E52C-7A28-4908-8D35-52DDFEB1D96F}"/>
              </a:ext>
            </a:extLst>
          </p:cNvPr>
          <p:cNvSpPr/>
          <p:nvPr/>
        </p:nvSpPr>
        <p:spPr>
          <a:xfrm>
            <a:off x="4858918" y="3237551"/>
            <a:ext cx="24481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cs typeface="Arial" panose="020B0604020202020204" pitchFamily="34" charset="0"/>
              </a:rPr>
              <a:t>Dual Fisheye Images</a:t>
            </a:r>
            <a:endParaRPr lang="zh-CN" altLang="en-US" sz="2000" b="1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72EFE8F-678C-4CB6-949C-8F0819E5785C}"/>
              </a:ext>
            </a:extLst>
          </p:cNvPr>
          <p:cNvSpPr/>
          <p:nvPr/>
        </p:nvSpPr>
        <p:spPr>
          <a:xfrm>
            <a:off x="367242" y="5635064"/>
            <a:ext cx="1107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10 Representative Scenarios: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Indoor : meeting room, classroom, stairs, underground park, dance room, reading room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Outdoor : street, wild area, basketball court, and residential area.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961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ACCB8-3194-4102-AA72-A9626AC9C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05C1ECF3-F672-46F9-9F4C-22699EE33548}"/>
              </a:ext>
            </a:extLst>
          </p:cNvPr>
          <p:cNvSpPr/>
          <p:nvPr/>
        </p:nvSpPr>
        <p:spPr>
          <a:xfrm>
            <a:off x="286026" y="325212"/>
            <a:ext cx="1895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Method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DDA36B4-7704-47D4-B8BB-0235CAF200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299412"/>
              </p:ext>
            </p:extLst>
          </p:nvPr>
        </p:nvGraphicFramePr>
        <p:xfrm>
          <a:off x="1020765" y="2294982"/>
          <a:ext cx="7761960" cy="4366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" name="Acrobat Document" r:id="rId4" imgW="9144000" imgH="5143500" progId="AcroExch.Document.11">
                  <p:embed/>
                </p:oleObj>
              </mc:Choice>
              <mc:Fallback>
                <p:oleObj name="Acrobat Document" r:id="rId4" imgW="9144000" imgH="51435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0765" y="2294982"/>
                        <a:ext cx="7761960" cy="4366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A455665-2CDE-4DC0-904E-23831545C2FB}"/>
              </a:ext>
            </a:extLst>
          </p:cNvPr>
          <p:cNvSpPr/>
          <p:nvPr/>
        </p:nvSpPr>
        <p:spPr>
          <a:xfrm>
            <a:off x="76445" y="1033098"/>
            <a:ext cx="1209227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ea typeface="黑体"/>
                <a:cs typeface="Arial" panose="020B0604020202020204" pitchFamily="34" charset="0"/>
              </a:rPr>
              <a:t>Cross-reference: </a:t>
            </a: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when evaluating the image stitched from a pair of fisheye images (e.g., 0</a:t>
            </a:r>
            <a:r>
              <a:rPr lang="en-US" altLang="zh-CN" sz="2400" b="1" baseline="30000" dirty="0">
                <a:ea typeface="黑体"/>
                <a:cs typeface="Arial" panose="020B0604020202020204" pitchFamily="34" charset="0"/>
              </a:rPr>
              <a:t>◦</a:t>
            </a: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 and 180</a:t>
            </a:r>
            <a:r>
              <a:rPr lang="en-US" altLang="zh-CN" sz="2400" b="1" baseline="30000" dirty="0">
                <a:ea typeface="黑体"/>
                <a:cs typeface="Arial" panose="020B0604020202020204" pitchFamily="34" charset="0"/>
              </a:rPr>
              <a:t>◦</a:t>
            </a: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), the other pair of fisheye images (e.g., 90</a:t>
            </a:r>
            <a:r>
              <a:rPr lang="en-US" altLang="zh-CN" sz="2400" b="1" baseline="30000" dirty="0">
                <a:ea typeface="黑体"/>
                <a:cs typeface="Arial" panose="020B0604020202020204" pitchFamily="34" charset="0"/>
              </a:rPr>
              <a:t>◦</a:t>
            </a: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 and 270</a:t>
            </a:r>
            <a:r>
              <a:rPr lang="en-US" altLang="zh-CN" sz="2400" b="1" baseline="30000" dirty="0">
                <a:ea typeface="黑体"/>
                <a:cs typeface="Arial" panose="020B0604020202020204" pitchFamily="34" charset="0"/>
              </a:rPr>
              <a:t>◦</a:t>
            </a: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) can be used as the </a:t>
            </a:r>
            <a:r>
              <a:rPr lang="en-US" altLang="zh-CN" sz="2400" b="1" dirty="0">
                <a:solidFill>
                  <a:srgbClr val="FF0000"/>
                </a:solidFill>
                <a:ea typeface="黑体"/>
                <a:cs typeface="Arial" panose="020B0604020202020204" pitchFamily="34" charset="0"/>
              </a:rPr>
              <a:t>cross-reference</a:t>
            </a: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 to provide </a:t>
            </a:r>
            <a:r>
              <a:rPr lang="en-US" altLang="zh-CN" sz="2400" b="1" dirty="0">
                <a:solidFill>
                  <a:srgbClr val="FF0000"/>
                </a:solidFill>
                <a:ea typeface="黑体"/>
                <a:cs typeface="Arial" panose="020B0604020202020204" pitchFamily="34" charset="0"/>
              </a:rPr>
              <a:t>ground-truth</a:t>
            </a:r>
            <a:r>
              <a:rPr lang="en-US" altLang="zh-CN" sz="2400" b="1" dirty="0">
                <a:ea typeface="黑体"/>
                <a:cs typeface="Arial" panose="020B0604020202020204" pitchFamily="34" charset="0"/>
              </a:rPr>
              <a:t> observations of the stitching regions.</a:t>
            </a:r>
            <a:endParaRPr lang="zh-CN" altLang="en-US" sz="2400" b="1" dirty="0">
              <a:ea typeface="黑体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21B6B9-B090-434F-9DC7-D12C9C80D985}"/>
              </a:ext>
            </a:extLst>
          </p:cNvPr>
          <p:cNvGrpSpPr/>
          <p:nvPr/>
        </p:nvGrpSpPr>
        <p:grpSpPr>
          <a:xfrm>
            <a:off x="3962400" y="2393268"/>
            <a:ext cx="8129872" cy="2538139"/>
            <a:chOff x="3962400" y="2393268"/>
            <a:chExt cx="8129872" cy="253813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83E974D-FBD6-4CDC-8EFF-4F38F95A6FF8}"/>
                </a:ext>
              </a:extLst>
            </p:cNvPr>
            <p:cNvGrpSpPr/>
            <p:nvPr/>
          </p:nvGrpSpPr>
          <p:grpSpPr>
            <a:xfrm>
              <a:off x="3962400" y="2393268"/>
              <a:ext cx="7876260" cy="1482046"/>
              <a:chOff x="3962400" y="2393268"/>
              <a:chExt cx="7876260" cy="1482046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0EB7CA11-716F-44A7-85AE-4F3FC09381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962400" y="2638425"/>
                <a:ext cx="5485342" cy="123688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08E031F2-68EC-4798-85AD-6E33B71D1B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62221" y="2638425"/>
                <a:ext cx="2685521" cy="112395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CDF462-8057-4B51-94F8-8BBEB8BE2694}"/>
                  </a:ext>
                </a:extLst>
              </p:cNvPr>
              <p:cNvSpPr/>
              <p:nvPr/>
            </p:nvSpPr>
            <p:spPr>
              <a:xfrm>
                <a:off x="9508774" y="2393268"/>
                <a:ext cx="2329886" cy="609600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FF0000"/>
                    </a:solidFill>
                  </a:rPr>
                  <a:t>Same Region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FDDB562-40AE-4D37-8A62-F84D22DB7C02}"/>
                </a:ext>
              </a:extLst>
            </p:cNvPr>
            <p:cNvSpPr/>
            <p:nvPr/>
          </p:nvSpPr>
          <p:spPr>
            <a:xfrm>
              <a:off x="9255162" y="4100410"/>
              <a:ext cx="2837110" cy="830997"/>
            </a:xfrm>
            <a:prstGeom prst="rect">
              <a:avLst/>
            </a:prstGeom>
            <a:noFill/>
            <a:ln w="38100"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</a:rPr>
                <a:t>Provide: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b="1" dirty="0">
                  <a:solidFill>
                    <a:schemeClr val="tx1"/>
                  </a:solidFill>
                </a:rPr>
                <a:t>Less Distortion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b="1" dirty="0">
                  <a:solidFill>
                    <a:schemeClr val="tx1"/>
                  </a:solidFill>
                </a:rPr>
                <a:t>Less Aberration 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71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ACCB8-3194-4102-AA72-A9626AC9C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0A8B0C7-EBC7-45F5-A638-5D449D143DBB}" type="slidenum">
              <a:rPr lang="en-US" altLang="zh-CN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05C1ECF3-F672-46F9-9F4C-22699EE33548}"/>
              </a:ext>
            </a:extLst>
          </p:cNvPr>
          <p:cNvSpPr/>
          <p:nvPr/>
        </p:nvSpPr>
        <p:spPr>
          <a:xfrm>
            <a:off x="286026" y="325212"/>
            <a:ext cx="22926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+mj-ea"/>
                <a:cs typeface="+mj-cs"/>
              </a:rPr>
              <a:t>Overview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23A0C-8C91-446B-922F-7ED880E5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487" y="2430930"/>
            <a:ext cx="4337180" cy="1996139"/>
          </a:xfrm>
          <a:prstGeom prst="rect">
            <a:avLst/>
          </a:prstGeom>
        </p:spPr>
      </p:pic>
      <p:pic>
        <p:nvPicPr>
          <p:cNvPr id="399" name="图片 398">
            <a:extLst>
              <a:ext uri="{FF2B5EF4-FFF2-40B4-BE49-F238E27FC236}">
                <a16:creationId xmlns:a16="http://schemas.microsoft.com/office/drawing/2014/main" id="{792115DC-58B0-4A03-A60C-C957D33C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487" y="4524576"/>
            <a:ext cx="4337180" cy="1990410"/>
          </a:xfrm>
          <a:prstGeom prst="rect">
            <a:avLst/>
          </a:prstGeom>
        </p:spPr>
      </p:pic>
      <p:pic>
        <p:nvPicPr>
          <p:cNvPr id="400" name="图片 399">
            <a:extLst>
              <a:ext uri="{FF2B5EF4-FFF2-40B4-BE49-F238E27FC236}">
                <a16:creationId xmlns:a16="http://schemas.microsoft.com/office/drawing/2014/main" id="{33A686E8-1206-4A1C-A4FE-9AE45B8BC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380" y="2471907"/>
            <a:ext cx="4411133" cy="4335899"/>
          </a:xfrm>
          <a:prstGeom prst="rect">
            <a:avLst/>
          </a:prstGeom>
        </p:spPr>
      </p:pic>
      <p:sp>
        <p:nvSpPr>
          <p:cNvPr id="401" name="矩形 400">
            <a:extLst>
              <a:ext uri="{FF2B5EF4-FFF2-40B4-BE49-F238E27FC236}">
                <a16:creationId xmlns:a16="http://schemas.microsoft.com/office/drawing/2014/main" id="{2770CA3E-E047-4908-852F-A70E8AA56018}"/>
              </a:ext>
            </a:extLst>
          </p:cNvPr>
          <p:cNvSpPr/>
          <p:nvPr/>
        </p:nvSpPr>
        <p:spPr>
          <a:xfrm>
            <a:off x="286027" y="1017815"/>
            <a:ext cx="116199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/>
              <a:t>3 </a:t>
            </a:r>
            <a:r>
              <a:rPr lang="en-US" altLang="zh-CN" sz="2400" b="1" dirty="0">
                <a:solidFill>
                  <a:srgbClr val="FF0000"/>
                </a:solidFill>
              </a:rPr>
              <a:t>local</a:t>
            </a:r>
            <a:r>
              <a:rPr lang="en-US" altLang="zh-CN" sz="2400" b="1" dirty="0"/>
              <a:t> metrics which focus on the quality of the </a:t>
            </a:r>
            <a:r>
              <a:rPr lang="en-US" altLang="zh-CN" sz="2400" b="1" dirty="0">
                <a:solidFill>
                  <a:srgbClr val="FF0000"/>
                </a:solidFill>
              </a:rPr>
              <a:t>stitching region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/>
              <a:t>2 </a:t>
            </a:r>
            <a:r>
              <a:rPr lang="en-US" altLang="zh-CN" sz="2400" b="1" dirty="0">
                <a:solidFill>
                  <a:srgbClr val="FF0000"/>
                </a:solidFill>
              </a:rPr>
              <a:t>global</a:t>
            </a:r>
            <a:r>
              <a:rPr lang="en-US" altLang="zh-CN" sz="2400" b="1" dirty="0"/>
              <a:t> metrics to evaluate the </a:t>
            </a:r>
            <a:r>
              <a:rPr lang="en-US" altLang="zh-CN" sz="2400" b="1" dirty="0">
                <a:solidFill>
                  <a:srgbClr val="FF0000"/>
                </a:solidFill>
              </a:rPr>
              <a:t>environmental</a:t>
            </a:r>
            <a:r>
              <a:rPr lang="en-US" altLang="zh-CN" sz="2400" b="1" dirty="0"/>
              <a:t> immersion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/>
              <a:t>Fuse by a guided linear classier to match the </a:t>
            </a:r>
            <a:r>
              <a:rPr lang="en-US" altLang="zh-CN" sz="2400" b="1" dirty="0">
                <a:solidFill>
                  <a:srgbClr val="FF0000"/>
                </a:solidFill>
              </a:rPr>
              <a:t>human subjective evaluations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6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2AA011504-3D内容(北航)-课题验收汇报-v1.0-zb">
  <a:themeElements>
    <a:clrScheme name="自定义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29900"/>
      </a:accent1>
      <a:accent2>
        <a:srgbClr val="0066CC"/>
      </a:accent2>
      <a:accent3>
        <a:srgbClr val="FF0000"/>
      </a:accent3>
      <a:accent4>
        <a:srgbClr val="AB2FAB"/>
      </a:accent4>
      <a:accent5>
        <a:srgbClr val="FFCC00"/>
      </a:accent5>
      <a:accent6>
        <a:srgbClr val="FF0066"/>
      </a:accent6>
      <a:hlink>
        <a:srgbClr val="0000CC"/>
      </a:hlink>
      <a:folHlink>
        <a:srgbClr val="660066"/>
      </a:folHlink>
    </a:clrScheme>
    <a:fontScheme name="自定义 3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wrap="square" rtlCol="0" anchor="ctr">
        <a:noAutofit/>
      </a:bodyPr>
      <a:lstStyle>
        <a:defPPr algn="just">
          <a:defRPr sz="1600" b="1"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  <a:txDef>
      <a:spPr>
        <a:solidFill>
          <a:schemeClr val="bg1"/>
        </a:solidFill>
      </a:spPr>
      <a:bodyPr wrap="none" rtlCol="0">
        <a:spAutoFit/>
      </a:bodyPr>
      <a:lstStyle>
        <a:defPPr>
          <a:defRPr sz="2000" dirty="0" smtClean="0">
            <a:latin typeface="+mn-lt"/>
            <a:ea typeface="+mn-ea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2012AA011504-3D内容(北航)-课题验收汇报-v1.0-zb</Template>
  <TotalTime>15910</TotalTime>
  <Words>785</Words>
  <Application>Microsoft Office PowerPoint</Application>
  <PresentationFormat>宽屏</PresentationFormat>
  <Paragraphs>180</Paragraphs>
  <Slides>19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Raleway</vt:lpstr>
      <vt:lpstr>TimesNewRomanPS-BoldMT</vt:lpstr>
      <vt:lpstr>Wingdings-Regular</vt:lpstr>
      <vt:lpstr>Arial</vt:lpstr>
      <vt:lpstr>Calibri</vt:lpstr>
      <vt:lpstr>Times New Roman</vt:lpstr>
      <vt:lpstr>Wingdings</vt:lpstr>
      <vt:lpstr>2012AA011504-3D内容(北航)-课题验收汇报-v1.0-zb</vt:lpstr>
      <vt:lpstr>Acrobat Document</vt:lpstr>
      <vt:lpstr>Cross-Reference Stitching Quality Assessment  for 360◦ Omnidirectional Images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BUAA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夏天</dc:creator>
  <cp:lastModifiedBy>alien</cp:lastModifiedBy>
  <cp:revision>1235</cp:revision>
  <dcterms:created xsi:type="dcterms:W3CDTF">2015-05-20T13:34:05Z</dcterms:created>
  <dcterms:modified xsi:type="dcterms:W3CDTF">2019-10-19T08:27:18Z</dcterms:modified>
</cp:coreProperties>
</file>